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déplacer la diapo</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fr-FR" sz="2000" b="0" strike="noStrike" spc="-1">
                <a:latin typeface="Arial"/>
              </a:rPr>
              <a:t>Cliquez pour modifier le format des notes</a:t>
            </a: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fr-FR" sz="1400" b="0" strike="noStrike" spc="-1">
                <a:latin typeface="Times New Roman"/>
              </a:rPr>
              <a:t>&lt;en-tête&gt;</a:t>
            </a:r>
          </a:p>
        </p:txBody>
      </p:sp>
      <p:sp>
        <p:nvSpPr>
          <p:cNvPr id="44"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fr-FR" sz="1400" b="0" strike="noStrike" spc="-1">
                <a:latin typeface="Times New Roman"/>
              </a:rPr>
              <a:t>&lt;date/heure&gt;</a:t>
            </a:r>
          </a:p>
        </p:txBody>
      </p:sp>
      <p:sp>
        <p:nvSpPr>
          <p:cNvPr id="45"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fr-FR" sz="1400" b="0" strike="noStrike" spc="-1">
                <a:latin typeface="Times New Roman"/>
              </a:rPr>
              <a:t>&lt;pied de page&gt;</a:t>
            </a:r>
          </a:p>
        </p:txBody>
      </p:sp>
      <p:sp>
        <p:nvSpPr>
          <p:cNvPr id="46"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E3EE5507-121F-4E58-99AC-27393BD7ED1D}"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noRot="1" noChangeAspect="1"/>
          </p:cNvSpPr>
          <p:nvPr>
            <p:ph type="sldImg"/>
          </p:nvPr>
        </p:nvSpPr>
        <p:spPr>
          <a:xfrm>
            <a:off x="917640" y="744480"/>
            <a:ext cx="4962240" cy="3722400"/>
          </a:xfrm>
          <a:prstGeom prst="rect">
            <a:avLst/>
          </a:prstGeom>
          <a:ln w="0">
            <a:noFill/>
          </a:ln>
        </p:spPr>
      </p:sp>
      <p:sp>
        <p:nvSpPr>
          <p:cNvPr id="86" name="PlaceHolder 2"/>
          <p:cNvSpPr>
            <a:spLocks noGrp="1"/>
          </p:cNvSpPr>
          <p:nvPr>
            <p:ph type="body"/>
          </p:nvPr>
        </p:nvSpPr>
        <p:spPr>
          <a:xfrm>
            <a:off x="679320" y="4714920"/>
            <a:ext cx="5438520" cy="4466880"/>
          </a:xfrm>
          <a:prstGeom prst="rect">
            <a:avLst/>
          </a:prstGeom>
          <a:noFill/>
          <a:ln w="0">
            <a:noFill/>
          </a:ln>
        </p:spPr>
        <p:txBody>
          <a:bodyPr anchor="t">
            <a:noAutofit/>
          </a:bodyPr>
          <a:lstStyle/>
          <a:p>
            <a:endParaRPr lang="fr-FR" sz="2000" b="0" strike="noStrike" spc="-1">
              <a:latin typeface="Arial"/>
            </a:endParaRPr>
          </a:p>
        </p:txBody>
      </p:sp>
      <p:sp>
        <p:nvSpPr>
          <p:cNvPr id="87" name="PlaceHolder 3"/>
          <p:cNvSpPr>
            <a:spLocks noGrp="1"/>
          </p:cNvSpPr>
          <p:nvPr>
            <p:ph type="sldNum"/>
          </p:nvPr>
        </p:nvSpPr>
        <p:spPr>
          <a:xfrm>
            <a:off x="3849840" y="9428040"/>
            <a:ext cx="2945880" cy="496440"/>
          </a:xfrm>
          <a:prstGeom prst="rect">
            <a:avLst/>
          </a:prstGeom>
          <a:noFill/>
          <a:ln w="0">
            <a:noFill/>
          </a:ln>
        </p:spPr>
        <p:txBody>
          <a:bodyPr anchor="b">
            <a:noAutofit/>
          </a:bodyPr>
          <a:lstStyle/>
          <a:p>
            <a:pPr algn="r">
              <a:lnSpc>
                <a:spcPct val="100000"/>
              </a:lnSpc>
            </a:pPr>
            <a:fld id="{C8334486-583C-48C2-9FEF-153B6BCC0B25}" type="slidenum">
              <a:rPr lang="fr-FR" sz="1200" b="0" strike="noStrike" spc="-1">
                <a:solidFill>
                  <a:srgbClr val="000000"/>
                </a:solidFill>
                <a:latin typeface="+mn-lt"/>
                <a:ea typeface="+mn-ea"/>
              </a:rPr>
              <a:t>1</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noRot="1" noChangeAspect="1"/>
          </p:cNvSpPr>
          <p:nvPr>
            <p:ph type="sldImg"/>
          </p:nvPr>
        </p:nvSpPr>
        <p:spPr>
          <a:xfrm>
            <a:off x="917640" y="744480"/>
            <a:ext cx="4962240" cy="3722400"/>
          </a:xfrm>
          <a:prstGeom prst="rect">
            <a:avLst/>
          </a:prstGeom>
          <a:ln w="0">
            <a:noFill/>
          </a:ln>
        </p:spPr>
      </p:sp>
      <p:sp>
        <p:nvSpPr>
          <p:cNvPr id="89" name="PlaceHolder 2"/>
          <p:cNvSpPr>
            <a:spLocks noGrp="1"/>
          </p:cNvSpPr>
          <p:nvPr>
            <p:ph type="body"/>
          </p:nvPr>
        </p:nvSpPr>
        <p:spPr>
          <a:xfrm>
            <a:off x="679320" y="4714920"/>
            <a:ext cx="5438520" cy="4466880"/>
          </a:xfrm>
          <a:prstGeom prst="rect">
            <a:avLst/>
          </a:prstGeom>
          <a:noFill/>
          <a:ln w="0">
            <a:noFill/>
          </a:ln>
        </p:spPr>
        <p:txBody>
          <a:bodyPr anchor="t">
            <a:noAutofit/>
          </a:bodyPr>
          <a:lstStyle/>
          <a:p>
            <a:endParaRPr lang="fr-FR" sz="2000" b="0" strike="noStrike" spc="-1">
              <a:latin typeface="Arial"/>
            </a:endParaRPr>
          </a:p>
        </p:txBody>
      </p:sp>
      <p:sp>
        <p:nvSpPr>
          <p:cNvPr id="90" name="PlaceHolder 3"/>
          <p:cNvSpPr>
            <a:spLocks noGrp="1"/>
          </p:cNvSpPr>
          <p:nvPr>
            <p:ph type="sldNum"/>
          </p:nvPr>
        </p:nvSpPr>
        <p:spPr>
          <a:xfrm>
            <a:off x="3849840" y="9428040"/>
            <a:ext cx="2945880" cy="496440"/>
          </a:xfrm>
          <a:prstGeom prst="rect">
            <a:avLst/>
          </a:prstGeom>
          <a:noFill/>
          <a:ln w="0">
            <a:noFill/>
          </a:ln>
        </p:spPr>
        <p:txBody>
          <a:bodyPr anchor="b">
            <a:noAutofit/>
          </a:bodyPr>
          <a:lstStyle/>
          <a:p>
            <a:pPr algn="r">
              <a:lnSpc>
                <a:spcPct val="100000"/>
              </a:lnSpc>
            </a:pPr>
            <a:fld id="{0AAB2EC5-717F-42EF-BAB4-9DC00AE00619}" type="slidenum">
              <a:rPr lang="fr-FR" sz="1200" b="0" strike="noStrike" spc="-1">
                <a:solidFill>
                  <a:srgbClr val="000000"/>
                </a:solidFill>
                <a:latin typeface="+mn-lt"/>
                <a:ea typeface="+mn-ea"/>
              </a:rPr>
              <a:t>5</a:t>
            </a:fld>
            <a:endParaRPr lang="fr-F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noRot="1" noChangeAspect="1"/>
          </p:cNvSpPr>
          <p:nvPr>
            <p:ph type="sldImg"/>
          </p:nvPr>
        </p:nvSpPr>
        <p:spPr>
          <a:xfrm>
            <a:off x="917640" y="744480"/>
            <a:ext cx="4962240" cy="3722400"/>
          </a:xfrm>
          <a:prstGeom prst="rect">
            <a:avLst/>
          </a:prstGeom>
          <a:ln w="0">
            <a:noFill/>
          </a:ln>
        </p:spPr>
      </p:sp>
      <p:sp>
        <p:nvSpPr>
          <p:cNvPr id="92" name="PlaceHolder 2"/>
          <p:cNvSpPr>
            <a:spLocks noGrp="1"/>
          </p:cNvSpPr>
          <p:nvPr>
            <p:ph type="body"/>
          </p:nvPr>
        </p:nvSpPr>
        <p:spPr>
          <a:xfrm>
            <a:off x="679320" y="4714920"/>
            <a:ext cx="5438520" cy="4466880"/>
          </a:xfrm>
          <a:prstGeom prst="rect">
            <a:avLst/>
          </a:prstGeom>
          <a:noFill/>
          <a:ln w="0">
            <a:noFill/>
          </a:ln>
        </p:spPr>
        <p:txBody>
          <a:bodyPr anchor="t">
            <a:noAutofit/>
          </a:bodyPr>
          <a:lstStyle/>
          <a:p>
            <a:endParaRPr lang="fr-FR" sz="2000" b="0" strike="noStrike" spc="-1">
              <a:latin typeface="Arial"/>
            </a:endParaRPr>
          </a:p>
        </p:txBody>
      </p:sp>
      <p:sp>
        <p:nvSpPr>
          <p:cNvPr id="93" name="PlaceHolder 3"/>
          <p:cNvSpPr>
            <a:spLocks noGrp="1"/>
          </p:cNvSpPr>
          <p:nvPr>
            <p:ph type="sldNum"/>
          </p:nvPr>
        </p:nvSpPr>
        <p:spPr>
          <a:xfrm>
            <a:off x="3849840" y="9428040"/>
            <a:ext cx="2945880" cy="496440"/>
          </a:xfrm>
          <a:prstGeom prst="rect">
            <a:avLst/>
          </a:prstGeom>
          <a:noFill/>
          <a:ln w="0">
            <a:noFill/>
          </a:ln>
        </p:spPr>
        <p:txBody>
          <a:bodyPr anchor="b">
            <a:noAutofit/>
          </a:bodyPr>
          <a:lstStyle/>
          <a:p>
            <a:pPr algn="r">
              <a:lnSpc>
                <a:spcPct val="100000"/>
              </a:lnSpc>
            </a:pPr>
            <a:fld id="{3366936B-83C5-40F2-A784-5C55F1ECBA37}" type="slidenum">
              <a:rPr lang="fr-FR" sz="1200" b="0" strike="noStrike" spc="-1">
                <a:solidFill>
                  <a:srgbClr val="000000"/>
                </a:solidFill>
                <a:latin typeface="+mn-lt"/>
                <a:ea typeface="+mn-ea"/>
              </a:rPr>
              <a:t>6</a:t>
            </a:fld>
            <a:endParaRPr lang="fr-F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noRot="1" noChangeAspect="1"/>
          </p:cNvSpPr>
          <p:nvPr>
            <p:ph type="sldImg"/>
          </p:nvPr>
        </p:nvSpPr>
        <p:spPr>
          <a:xfrm>
            <a:off x="917575" y="744538"/>
            <a:ext cx="4962525" cy="3722687"/>
          </a:xfrm>
          <a:prstGeom prst="rect">
            <a:avLst/>
          </a:prstGeom>
          <a:ln w="0">
            <a:noFill/>
          </a:ln>
        </p:spPr>
      </p:sp>
      <p:sp>
        <p:nvSpPr>
          <p:cNvPr id="95" name="PlaceHolder 2"/>
          <p:cNvSpPr>
            <a:spLocks noGrp="1"/>
          </p:cNvSpPr>
          <p:nvPr>
            <p:ph type="body"/>
          </p:nvPr>
        </p:nvSpPr>
        <p:spPr>
          <a:xfrm>
            <a:off x="679320" y="4714920"/>
            <a:ext cx="5438520" cy="4466880"/>
          </a:xfrm>
          <a:prstGeom prst="rect">
            <a:avLst/>
          </a:prstGeom>
          <a:noFill/>
          <a:ln w="0">
            <a:noFill/>
          </a:ln>
        </p:spPr>
        <p:txBody>
          <a:bodyPr anchor="t">
            <a:noAutofit/>
          </a:bodyPr>
          <a:lstStyle/>
          <a:p>
            <a:endParaRPr lang="fr-FR" sz="2000" b="0" strike="noStrike" spc="-1">
              <a:latin typeface="Arial"/>
            </a:endParaRPr>
          </a:p>
        </p:txBody>
      </p:sp>
      <p:sp>
        <p:nvSpPr>
          <p:cNvPr id="96" name="PlaceHolder 3"/>
          <p:cNvSpPr>
            <a:spLocks noGrp="1"/>
          </p:cNvSpPr>
          <p:nvPr>
            <p:ph type="sldNum"/>
          </p:nvPr>
        </p:nvSpPr>
        <p:spPr>
          <a:xfrm>
            <a:off x="3849840" y="9428040"/>
            <a:ext cx="2945880" cy="496440"/>
          </a:xfrm>
          <a:prstGeom prst="rect">
            <a:avLst/>
          </a:prstGeom>
          <a:noFill/>
          <a:ln w="0">
            <a:noFill/>
          </a:ln>
        </p:spPr>
        <p:txBody>
          <a:bodyPr anchor="b">
            <a:noAutofit/>
          </a:bodyPr>
          <a:lstStyle/>
          <a:p>
            <a:pPr algn="r">
              <a:lnSpc>
                <a:spcPct val="100000"/>
              </a:lnSpc>
            </a:pPr>
            <a:fld id="{5404E55C-CF68-4874-BB11-8E1729A1209E}" type="slidenum">
              <a:rPr lang="fr-FR" sz="1200" b="0" strike="noStrike" spc="-1">
                <a:solidFill>
                  <a:srgbClr val="000000"/>
                </a:solidFill>
                <a:latin typeface="+mn-lt"/>
                <a:ea typeface="+mn-ea"/>
              </a:rPr>
              <a:t>7</a:t>
            </a:fld>
            <a:endParaRPr lang="fr-F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noRot="1" noChangeAspect="1"/>
          </p:cNvSpPr>
          <p:nvPr>
            <p:ph type="sldImg"/>
          </p:nvPr>
        </p:nvSpPr>
        <p:spPr>
          <a:xfrm>
            <a:off x="917640" y="744480"/>
            <a:ext cx="4962240" cy="3722400"/>
          </a:xfrm>
          <a:prstGeom prst="rect">
            <a:avLst/>
          </a:prstGeom>
          <a:ln w="0">
            <a:noFill/>
          </a:ln>
        </p:spPr>
      </p:sp>
      <p:sp>
        <p:nvSpPr>
          <p:cNvPr id="98" name="PlaceHolder 2"/>
          <p:cNvSpPr>
            <a:spLocks noGrp="1"/>
          </p:cNvSpPr>
          <p:nvPr>
            <p:ph type="body"/>
          </p:nvPr>
        </p:nvSpPr>
        <p:spPr>
          <a:xfrm>
            <a:off x="679320" y="4714920"/>
            <a:ext cx="5438520" cy="4466880"/>
          </a:xfrm>
          <a:prstGeom prst="rect">
            <a:avLst/>
          </a:prstGeom>
          <a:noFill/>
          <a:ln w="0">
            <a:noFill/>
          </a:ln>
        </p:spPr>
        <p:txBody>
          <a:bodyPr anchor="t">
            <a:noAutofit/>
          </a:bodyPr>
          <a:lstStyle/>
          <a:p>
            <a:endParaRPr lang="fr-FR" sz="2000" b="0" strike="noStrike" spc="-1">
              <a:latin typeface="Arial"/>
            </a:endParaRPr>
          </a:p>
        </p:txBody>
      </p:sp>
      <p:sp>
        <p:nvSpPr>
          <p:cNvPr id="99" name="PlaceHolder 3"/>
          <p:cNvSpPr>
            <a:spLocks noGrp="1"/>
          </p:cNvSpPr>
          <p:nvPr>
            <p:ph type="sldNum"/>
          </p:nvPr>
        </p:nvSpPr>
        <p:spPr>
          <a:xfrm>
            <a:off x="3849840" y="9428040"/>
            <a:ext cx="2945880" cy="496440"/>
          </a:xfrm>
          <a:prstGeom prst="rect">
            <a:avLst/>
          </a:prstGeom>
          <a:noFill/>
          <a:ln w="0">
            <a:noFill/>
          </a:ln>
        </p:spPr>
        <p:txBody>
          <a:bodyPr anchor="b">
            <a:noAutofit/>
          </a:bodyPr>
          <a:lstStyle/>
          <a:p>
            <a:pPr algn="r">
              <a:lnSpc>
                <a:spcPct val="100000"/>
              </a:lnSpc>
            </a:pPr>
            <a:fld id="{3AC21484-1746-45FD-BCEB-4A738E020D0D}" type="slidenum">
              <a:rPr lang="fr-FR" sz="1200" b="0" strike="noStrike" spc="-1">
                <a:solidFill>
                  <a:srgbClr val="000000"/>
                </a:solidFill>
                <a:latin typeface="+mn-lt"/>
                <a:ea typeface="+mn-ea"/>
              </a:rPr>
              <a:t>8</a:t>
            </a:fld>
            <a:endParaRPr lang="fr-F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noRot="1" noChangeAspect="1"/>
          </p:cNvSpPr>
          <p:nvPr>
            <p:ph type="sldImg"/>
          </p:nvPr>
        </p:nvSpPr>
        <p:spPr>
          <a:xfrm>
            <a:off x="917575" y="744538"/>
            <a:ext cx="4962525" cy="3722687"/>
          </a:xfrm>
          <a:prstGeom prst="rect">
            <a:avLst/>
          </a:prstGeom>
          <a:ln w="0">
            <a:noFill/>
          </a:ln>
        </p:spPr>
      </p:sp>
      <p:sp>
        <p:nvSpPr>
          <p:cNvPr id="101" name="PlaceHolder 2"/>
          <p:cNvSpPr>
            <a:spLocks noGrp="1"/>
          </p:cNvSpPr>
          <p:nvPr>
            <p:ph type="body"/>
          </p:nvPr>
        </p:nvSpPr>
        <p:spPr>
          <a:xfrm>
            <a:off x="679320" y="4714920"/>
            <a:ext cx="5438520" cy="4466880"/>
          </a:xfrm>
          <a:prstGeom prst="rect">
            <a:avLst/>
          </a:prstGeom>
          <a:noFill/>
          <a:ln w="0">
            <a:noFill/>
          </a:ln>
        </p:spPr>
        <p:txBody>
          <a:bodyPr anchor="t">
            <a:noAutofit/>
          </a:bodyPr>
          <a:lstStyle/>
          <a:p>
            <a:endParaRPr lang="fr-FR" sz="2000" b="0" strike="noStrike" spc="-1">
              <a:latin typeface="Arial"/>
            </a:endParaRPr>
          </a:p>
        </p:txBody>
      </p:sp>
      <p:sp>
        <p:nvSpPr>
          <p:cNvPr id="102" name="PlaceHolder 3"/>
          <p:cNvSpPr>
            <a:spLocks noGrp="1"/>
          </p:cNvSpPr>
          <p:nvPr>
            <p:ph type="sldNum"/>
          </p:nvPr>
        </p:nvSpPr>
        <p:spPr>
          <a:xfrm>
            <a:off x="3849840" y="9428040"/>
            <a:ext cx="2945880" cy="496440"/>
          </a:xfrm>
          <a:prstGeom prst="rect">
            <a:avLst/>
          </a:prstGeom>
          <a:noFill/>
          <a:ln w="0">
            <a:noFill/>
          </a:ln>
        </p:spPr>
        <p:txBody>
          <a:bodyPr anchor="b">
            <a:noAutofit/>
          </a:bodyPr>
          <a:lstStyle/>
          <a:p>
            <a:pPr algn="r">
              <a:lnSpc>
                <a:spcPct val="100000"/>
              </a:lnSpc>
            </a:pPr>
            <a:fld id="{1A6BEFE8-4A8D-4640-BC67-550D38B6BB43}" type="slidenum">
              <a:rPr lang="fr-FR" sz="1200" b="0" strike="noStrike" spc="-1">
                <a:solidFill>
                  <a:srgbClr val="000000"/>
                </a:solidFill>
                <a:latin typeface="+mn-lt"/>
                <a:ea typeface="+mn-ea"/>
              </a:rPr>
              <a:t>13</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a:noFill/>
          <a:ln w="0">
            <a:noFill/>
          </a:ln>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algn="ctr">
              <a:lnSpc>
                <a:spcPct val="100000"/>
              </a:lnSpc>
            </a:pPr>
            <a:r>
              <a:rPr lang="fr-FR" sz="4400" b="0" strike="noStrike" spc="-1">
                <a:solidFill>
                  <a:srgbClr val="000000"/>
                </a:solidFill>
                <a:latin typeface="Calibri"/>
              </a:rPr>
              <a:t>Cliquez pour modifier le style du titre</a:t>
            </a:r>
          </a:p>
        </p:txBody>
      </p:sp>
      <p:sp>
        <p:nvSpPr>
          <p:cNvPr id="6" name="PlaceHolder 2"/>
          <p:cNvSpPr>
            <a:spLocks noGrp="1"/>
          </p:cNvSpPr>
          <p:nvPr>
            <p:ph type="dt"/>
          </p:nvPr>
        </p:nvSpPr>
        <p:spPr>
          <a:xfrm>
            <a:off x="457200" y="6356520"/>
            <a:ext cx="2133360" cy="364680"/>
          </a:xfrm>
          <a:prstGeom prst="rect">
            <a:avLst/>
          </a:prstGeom>
          <a:noFill/>
          <a:ln w="0">
            <a:noFill/>
          </a:ln>
        </p:spPr>
        <p:txBody>
          <a:bodyPr anchor="ctr">
            <a:noAutofit/>
          </a:bodyPr>
          <a:lstStyle/>
          <a:p>
            <a:pPr>
              <a:lnSpc>
                <a:spcPct val="100000"/>
              </a:lnSpc>
            </a:pPr>
            <a:fld id="{76FEC38D-4DF2-4569-857C-6B3D1FA7C365}" type="datetime">
              <a:rPr lang="fr-FR" sz="1200" b="0" strike="noStrike" spc="-1">
                <a:solidFill>
                  <a:srgbClr val="8B8B8B"/>
                </a:solidFill>
                <a:latin typeface="Calibri"/>
              </a:rPr>
              <a:t>07/02/2024</a:t>
            </a:fld>
            <a:endParaRPr lang="fr-F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a:noFill/>
          <a:ln w="0">
            <a:noFill/>
          </a:ln>
        </p:spPr>
        <p:txBody>
          <a:bodyPr anchor="ctr">
            <a:noAutofit/>
          </a:bodyPr>
          <a:lstStyle/>
          <a:p>
            <a:endParaRPr lang="fr-F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a:noFill/>
          <a:ln w="0">
            <a:noFill/>
          </a:ln>
        </p:spPr>
        <p:txBody>
          <a:bodyPr anchor="ctr">
            <a:noAutofit/>
          </a:bodyPr>
          <a:lstStyle/>
          <a:p>
            <a:pPr algn="r">
              <a:lnSpc>
                <a:spcPct val="100000"/>
              </a:lnSpc>
            </a:pPr>
            <a:fld id="{9309B4F6-232D-47B4-899E-C9AA113D449C}" type="slidenum">
              <a:rPr lang="fr-BE" sz="1200" b="0" strike="noStrike" spc="-1">
                <a:solidFill>
                  <a:srgbClr val="8B8B8B"/>
                </a:solidFill>
                <a:latin typeface="Calibri"/>
              </a:rPr>
              <a:t>‹N°›</a:t>
            </a:fld>
            <a:endParaRPr lang="fr-F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7" name="Picture 2" descr="C:\Users\iker_fix2\SFR Cloud\Apiculture\Collectif frelon\Temp préparation reunion 22-1-23\Pages de CLCFA def.jpg"/>
          <p:cNvPicPr/>
          <p:nvPr/>
        </p:nvPicPr>
        <p:blipFill>
          <a:blip r:embed="rId3"/>
          <a:stretch/>
        </p:blipFill>
        <p:spPr>
          <a:xfrm>
            <a:off x="2056320" y="0"/>
            <a:ext cx="4859640" cy="68731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510120" y="-18360"/>
            <a:ext cx="8229240" cy="1142640"/>
          </a:xfrm>
          <a:prstGeom prst="rect">
            <a:avLst/>
          </a:prstGeom>
          <a:noFill/>
          <a:ln w="0">
            <a:noFill/>
          </a:ln>
        </p:spPr>
        <p:txBody>
          <a:bodyPr anchor="ctr">
            <a:noAutofit/>
          </a:bodyPr>
          <a:lstStyle/>
          <a:p>
            <a:pPr algn="ctr">
              <a:lnSpc>
                <a:spcPct val="100000"/>
              </a:lnSpc>
            </a:pPr>
            <a:r>
              <a:rPr lang="fr-FR" sz="4400" b="1" strike="noStrike" spc="-1">
                <a:solidFill>
                  <a:srgbClr val="000000"/>
                </a:solidFill>
                <a:latin typeface="Calibri"/>
              </a:rPr>
              <a:t>LE PIEGEAGE DE PRINTEMPS </a:t>
            </a:r>
            <a:endParaRPr lang="fr-FR" sz="4400" b="0" strike="noStrike" spc="-1">
              <a:solidFill>
                <a:srgbClr val="000000"/>
              </a:solidFill>
              <a:latin typeface="Calibri"/>
            </a:endParaRPr>
          </a:p>
        </p:txBody>
      </p:sp>
      <p:sp>
        <p:nvSpPr>
          <p:cNvPr id="75" name="ZoneTexte 2"/>
          <p:cNvSpPr/>
          <p:nvPr/>
        </p:nvSpPr>
        <p:spPr>
          <a:xfrm>
            <a:off x="323640" y="1644120"/>
            <a:ext cx="5610960" cy="49229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dirty="0">
                <a:solidFill>
                  <a:srgbClr val="000000"/>
                </a:solidFill>
                <a:latin typeface="Calibri"/>
              </a:rPr>
              <a:t>Le piège le plus efficace, le plus sélectif et le plus abordable reste le </a:t>
            </a:r>
            <a:r>
              <a:rPr lang="fr-FR" sz="1800" b="1" strike="noStrike" spc="-1" dirty="0">
                <a:solidFill>
                  <a:srgbClr val="000000"/>
                </a:solidFill>
                <a:latin typeface="Calibri"/>
              </a:rPr>
              <a:t>piège « </a:t>
            </a:r>
            <a:r>
              <a:rPr lang="fr-FR" sz="1800" b="1" strike="noStrike" spc="-1" dirty="0" err="1">
                <a:solidFill>
                  <a:srgbClr val="000000"/>
                </a:solidFill>
                <a:latin typeface="Calibri"/>
              </a:rPr>
              <a:t>Tap</a:t>
            </a:r>
            <a:r>
              <a:rPr lang="fr-FR" sz="1800" b="1" strike="noStrike" spc="-1" dirty="0">
                <a:solidFill>
                  <a:srgbClr val="000000"/>
                </a:solidFill>
                <a:latin typeface="Calibri"/>
              </a:rPr>
              <a:t>-trap </a:t>
            </a:r>
            <a:r>
              <a:rPr lang="fr-FR" sz="1800" b="0" strike="noStrike" spc="-1" dirty="0">
                <a:solidFill>
                  <a:srgbClr val="000000"/>
                </a:solidFill>
                <a:latin typeface="Calibri"/>
              </a:rPr>
              <a:t>» : de fin février à début mai.</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800" b="0" strike="noStrike" spc="-1" dirty="0">
                <a:solidFill>
                  <a:srgbClr val="000000"/>
                </a:solidFill>
                <a:latin typeface="Calibri"/>
              </a:rPr>
              <a:t>Appât : 30 cl bière et 15cl sirop de grenadine ou cassis, à renouveler tous les 10 jours.</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800" b="0" strike="noStrike" spc="-1" dirty="0">
                <a:solidFill>
                  <a:srgbClr val="000000"/>
                </a:solidFill>
                <a:latin typeface="Calibri"/>
              </a:rPr>
              <a:t>Coût : &gt; 84 ct/piège</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800" b="1" strike="noStrike" spc="-1" dirty="0">
                <a:solidFill>
                  <a:srgbClr val="000000"/>
                </a:solidFill>
                <a:latin typeface="Calibri"/>
              </a:rPr>
              <a:t>Ces pièges ne seront efficaces qu’à grande échelle </a:t>
            </a:r>
            <a:r>
              <a:rPr lang="fr-FR" sz="1800" b="0" strike="noStrike" spc="-1" dirty="0">
                <a:solidFill>
                  <a:srgbClr val="000000"/>
                </a:solidFill>
                <a:latin typeface="Calibri"/>
              </a:rPr>
              <a:t>sur 3 années consécutives minimum </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2000" b="1" strike="noStrike" spc="-1" dirty="0">
                <a:solidFill>
                  <a:srgbClr val="FF0000"/>
                </a:solidFill>
                <a:latin typeface="Calibri"/>
              </a:rPr>
              <a:t>UN JARDIN, UN BALCON = 1 piège</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r>
              <a:rPr lang="fr-FR" sz="2000" b="1" strike="noStrike" spc="-1" dirty="0">
                <a:solidFill>
                  <a:srgbClr val="000000"/>
                </a:solidFill>
                <a:latin typeface="Calibri"/>
              </a:rPr>
              <a:t>Les collectivités territoriales au cœur du système : 	informer, distribuer, financer</a:t>
            </a:r>
            <a:endParaRPr lang="fr-FR" sz="2000" b="0" strike="noStrike" spc="-1" dirty="0">
              <a:latin typeface="Arial"/>
            </a:endParaRPr>
          </a:p>
        </p:txBody>
      </p:sp>
      <p:pic>
        <p:nvPicPr>
          <p:cNvPr id="76" name="Picture 2"/>
          <p:cNvPicPr/>
          <p:nvPr/>
        </p:nvPicPr>
        <p:blipFill>
          <a:blip r:embed="rId2"/>
          <a:stretch/>
        </p:blipFill>
        <p:spPr>
          <a:xfrm>
            <a:off x="6084000" y="1412640"/>
            <a:ext cx="2760480" cy="36680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510120" y="125640"/>
            <a:ext cx="8229240" cy="1142640"/>
          </a:xfrm>
          <a:prstGeom prst="rect">
            <a:avLst/>
          </a:prstGeom>
          <a:noFill/>
          <a:ln w="0">
            <a:noFill/>
          </a:ln>
        </p:spPr>
        <p:txBody>
          <a:bodyPr anchor="ctr">
            <a:normAutofit fontScale="78000"/>
          </a:bodyPr>
          <a:lstStyle/>
          <a:p>
            <a:pPr algn="ctr">
              <a:lnSpc>
                <a:spcPct val="100000"/>
              </a:lnSpc>
            </a:pPr>
            <a:r>
              <a:rPr lang="fr-FR" sz="4400" b="1" strike="noStrike" spc="-1">
                <a:solidFill>
                  <a:srgbClr val="000000"/>
                </a:solidFill>
                <a:latin typeface="Calibri"/>
              </a:rPr>
              <a:t>LE DÉCROCHAGE DES NIDS ET LEUR DESTRUCTION </a:t>
            </a:r>
            <a:endParaRPr lang="fr-FR" sz="4400" b="0" strike="noStrike" spc="-1">
              <a:solidFill>
                <a:srgbClr val="000000"/>
              </a:solidFill>
              <a:latin typeface="Calibri"/>
            </a:endParaRPr>
          </a:p>
        </p:txBody>
      </p:sp>
      <p:sp>
        <p:nvSpPr>
          <p:cNvPr id="78" name="ZoneTexte 2"/>
          <p:cNvSpPr/>
          <p:nvPr/>
        </p:nvSpPr>
        <p:spPr>
          <a:xfrm>
            <a:off x="342360" y="1268640"/>
            <a:ext cx="5040360" cy="481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2000" b="1" strike="noStrike" spc="-1">
                <a:solidFill>
                  <a:srgbClr val="000000"/>
                </a:solidFill>
                <a:latin typeface="Calibri"/>
              </a:rPr>
              <a:t>Une application smartphone : (en développement)</a:t>
            </a:r>
            <a:endParaRPr lang="fr-FR" sz="2000" b="0" strike="noStrike" spc="-1">
              <a:latin typeface="Arial"/>
            </a:endParaRPr>
          </a:p>
          <a:p>
            <a:pPr>
              <a:lnSpc>
                <a:spcPct val="100000"/>
              </a:lnSpc>
            </a:pPr>
            <a:r>
              <a:rPr lang="fr-FR" sz="1800" b="0" strike="noStrike" spc="-1">
                <a:solidFill>
                  <a:srgbClr val="000000"/>
                </a:solidFill>
                <a:latin typeface="Calibri"/>
              </a:rPr>
              <a:t>	-rendre le repérage des nids facile (géolocalisation) </a:t>
            </a:r>
            <a:endParaRPr lang="fr-FR" sz="1800" b="0" strike="noStrike" spc="-1">
              <a:latin typeface="Arial"/>
            </a:endParaRPr>
          </a:p>
          <a:p>
            <a:pPr>
              <a:lnSpc>
                <a:spcPct val="100000"/>
              </a:lnSpc>
            </a:pPr>
            <a:r>
              <a:rPr lang="fr-FR" sz="1800" b="0" strike="noStrike" spc="-1">
                <a:solidFill>
                  <a:srgbClr val="000000"/>
                </a:solidFill>
                <a:latin typeface="Calibri"/>
              </a:rPr>
              <a:t>	-transmettre la position du nid à la fois à la mairie et au </a:t>
            </a:r>
            <a:r>
              <a:rPr lang="fr-FR" sz="1800" b="0" i="1" strike="noStrike" spc="-1">
                <a:solidFill>
                  <a:srgbClr val="000000"/>
                </a:solidFill>
                <a:latin typeface="Calibri"/>
              </a:rPr>
              <a:t>« défrelonisateur » « desinsectiseur »</a:t>
            </a:r>
            <a:endParaRPr lang="fr-FR" sz="1800" b="0" strike="noStrike" spc="-1">
              <a:latin typeface="Arial"/>
            </a:endParaRPr>
          </a:p>
          <a:p>
            <a:pPr>
              <a:lnSpc>
                <a:spcPct val="100000"/>
              </a:lnSpc>
            </a:pPr>
            <a:r>
              <a:rPr lang="fr-FR" sz="1800" b="0" strike="noStrike" spc="-1">
                <a:solidFill>
                  <a:srgbClr val="000000"/>
                </a:solidFill>
                <a:latin typeface="Calibri"/>
              </a:rPr>
              <a:t>	-transmission entre le </a:t>
            </a:r>
            <a:r>
              <a:rPr lang="fr-FR" sz="1800" b="0" i="1" strike="noStrike" spc="-1">
                <a:solidFill>
                  <a:srgbClr val="000000"/>
                </a:solidFill>
                <a:latin typeface="Calibri"/>
              </a:rPr>
              <a:t>défrelonisateur </a:t>
            </a:r>
            <a:r>
              <a:rPr lang="fr-FR" sz="1800" b="0" strike="noStrike" spc="-1">
                <a:solidFill>
                  <a:srgbClr val="000000"/>
                </a:solidFill>
                <a:latin typeface="Calibri"/>
              </a:rPr>
              <a:t>et la mairie une fois le nid détruit.</a:t>
            </a:r>
            <a:endParaRPr lang="fr-FR" sz="1800" b="0" strike="noStrike" spc="-1">
              <a:latin typeface="Arial"/>
            </a:endParaRPr>
          </a:p>
          <a:p>
            <a:pPr>
              <a:lnSpc>
                <a:spcPct val="100000"/>
              </a:lnSpc>
            </a:pPr>
            <a:r>
              <a:rPr lang="fr-FR" sz="1800" b="0" strike="noStrike" spc="-1">
                <a:solidFill>
                  <a:srgbClr val="000000"/>
                </a:solidFill>
                <a:latin typeface="Calibri"/>
              </a:rPr>
              <a:t>	-paiement du </a:t>
            </a:r>
            <a:r>
              <a:rPr lang="fr-FR" sz="1800" b="0" i="1" strike="noStrike" spc="-1">
                <a:solidFill>
                  <a:srgbClr val="000000"/>
                </a:solidFill>
                <a:latin typeface="Calibri"/>
              </a:rPr>
              <a:t>défrelonisateur. </a:t>
            </a:r>
            <a:endParaRPr lang="fr-FR" sz="1800" b="0" strike="noStrike" spc="-1">
              <a:latin typeface="Arial"/>
            </a:endParaRPr>
          </a:p>
          <a:p>
            <a:pPr>
              <a:lnSpc>
                <a:spcPct val="100000"/>
              </a:lnSpc>
            </a:pPr>
            <a:r>
              <a:rPr lang="fr-FR" sz="1800" b="0" strike="noStrike" spc="-1">
                <a:solidFill>
                  <a:srgbClr val="000000"/>
                </a:solidFill>
                <a:latin typeface="Calibri"/>
              </a:rPr>
              <a:t> </a:t>
            </a:r>
            <a:endParaRPr lang="fr-FR" sz="1800" b="0" strike="noStrike" spc="-1">
              <a:latin typeface="Arial"/>
            </a:endParaRPr>
          </a:p>
          <a:p>
            <a:pPr>
              <a:lnSpc>
                <a:spcPct val="100000"/>
              </a:lnSpc>
            </a:pPr>
            <a:r>
              <a:rPr lang="fr-FR" sz="1800" b="0" strike="noStrike" spc="-1">
                <a:solidFill>
                  <a:srgbClr val="000000"/>
                </a:solidFill>
                <a:latin typeface="Calibri"/>
              </a:rPr>
              <a:t>Les </a:t>
            </a:r>
            <a:r>
              <a:rPr lang="fr-FR" sz="1800" b="1" strike="noStrike" spc="-1">
                <a:solidFill>
                  <a:srgbClr val="000000"/>
                </a:solidFill>
                <a:latin typeface="Calibri"/>
              </a:rPr>
              <a:t>communes</a:t>
            </a:r>
            <a:r>
              <a:rPr lang="fr-FR" sz="1800" b="0" strike="noStrike" spc="-1">
                <a:solidFill>
                  <a:srgbClr val="000000"/>
                </a:solidFill>
                <a:latin typeface="Calibri"/>
              </a:rPr>
              <a:t> seraient le relai entre les découvreurs de nids et les destructeurs.</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rPr>
              <a:t>Une </a:t>
            </a:r>
            <a:r>
              <a:rPr lang="fr-FR" sz="1800" b="1" strike="noStrike" spc="-1">
                <a:solidFill>
                  <a:srgbClr val="000000"/>
                </a:solidFill>
                <a:latin typeface="Calibri"/>
              </a:rPr>
              <a:t>charte de bonne conduite </a:t>
            </a:r>
            <a:r>
              <a:rPr lang="fr-FR" sz="1800" b="0" strike="noStrike" spc="-1">
                <a:solidFill>
                  <a:srgbClr val="000000"/>
                </a:solidFill>
                <a:latin typeface="Calibri"/>
              </a:rPr>
              <a:t>permet d’ assurer une bonne prise en charge et maîtriser les coûts.</a:t>
            </a:r>
            <a:endParaRPr lang="fr-FR" sz="1800" b="0" strike="noStrike" spc="-1">
              <a:latin typeface="Arial"/>
            </a:endParaRPr>
          </a:p>
          <a:p>
            <a:pPr>
              <a:lnSpc>
                <a:spcPct val="100000"/>
              </a:lnSpc>
            </a:pPr>
            <a:r>
              <a:rPr lang="fr-FR" sz="1800" b="0" strike="noStrike" spc="-1">
                <a:solidFill>
                  <a:srgbClr val="000000"/>
                </a:solidFill>
                <a:latin typeface="Calibri"/>
              </a:rPr>
              <a:t>Détruire un nid coute actuellement entre </a:t>
            </a:r>
            <a:r>
              <a:rPr lang="fr-FR" sz="1800" b="1" strike="noStrike" spc="-1">
                <a:solidFill>
                  <a:srgbClr val="000000"/>
                </a:solidFill>
                <a:latin typeface="Calibri"/>
              </a:rPr>
              <a:t>80 et 120€</a:t>
            </a:r>
            <a:r>
              <a:rPr lang="fr-FR" sz="1800" b="0" strike="noStrike" spc="-1">
                <a:solidFill>
                  <a:srgbClr val="000000"/>
                </a:solidFill>
                <a:latin typeface="Calibri"/>
              </a:rPr>
              <a:t> en fonction de sa hauteur (coût professionnel) </a:t>
            </a:r>
            <a:endParaRPr lang="fr-FR" sz="1800" b="0" strike="noStrike" spc="-1">
              <a:latin typeface="Arial"/>
            </a:endParaRPr>
          </a:p>
        </p:txBody>
      </p:sp>
      <p:pic>
        <p:nvPicPr>
          <p:cNvPr id="79" name="Picture 2"/>
          <p:cNvPicPr/>
          <p:nvPr/>
        </p:nvPicPr>
        <p:blipFill>
          <a:blip r:embed="rId2"/>
          <a:stretch/>
        </p:blipFill>
        <p:spPr>
          <a:xfrm>
            <a:off x="5383080" y="1621800"/>
            <a:ext cx="3356280" cy="47102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510120" y="620640"/>
            <a:ext cx="8229240" cy="1142640"/>
          </a:xfrm>
          <a:prstGeom prst="rect">
            <a:avLst/>
          </a:prstGeom>
          <a:noFill/>
          <a:ln w="0">
            <a:noFill/>
          </a:ln>
        </p:spPr>
        <p:txBody>
          <a:bodyPr anchor="ctr">
            <a:noAutofit/>
          </a:bodyPr>
          <a:lstStyle/>
          <a:p>
            <a:pPr algn="ctr">
              <a:lnSpc>
                <a:spcPct val="100000"/>
              </a:lnSpc>
            </a:pPr>
            <a:r>
              <a:rPr lang="fr-FR" sz="3600" b="1" strike="noStrike" spc="-1">
                <a:solidFill>
                  <a:srgbClr val="000000"/>
                </a:solidFill>
                <a:latin typeface="Calibri"/>
              </a:rPr>
              <a:t>PORTER CE COMBAT </a:t>
            </a:r>
            <a:br/>
            <a:r>
              <a:rPr lang="fr-FR" sz="3600" b="1" strike="noStrike" spc="-1">
                <a:solidFill>
                  <a:srgbClr val="000000"/>
                </a:solidFill>
                <a:latin typeface="Calibri"/>
              </a:rPr>
              <a:t>AU NIVEAU RÉGIONAL NATIONAL ET EUROPÉEN </a:t>
            </a:r>
            <a:endParaRPr lang="fr-FR" sz="3600" b="0" strike="noStrike" spc="-1">
              <a:solidFill>
                <a:srgbClr val="000000"/>
              </a:solidFill>
              <a:latin typeface="Calibri"/>
            </a:endParaRPr>
          </a:p>
        </p:txBody>
      </p:sp>
      <p:sp>
        <p:nvSpPr>
          <p:cNvPr id="81" name="ZoneTexte 2"/>
          <p:cNvSpPr/>
          <p:nvPr/>
        </p:nvSpPr>
        <p:spPr>
          <a:xfrm>
            <a:off x="323640" y="2493000"/>
            <a:ext cx="7416360" cy="313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2000" b="0" strike="noStrike" spc="-1">
                <a:solidFill>
                  <a:srgbClr val="000000"/>
                </a:solidFill>
                <a:latin typeface="Calibri"/>
              </a:rPr>
              <a:t>Obtenir de la préfecture : </a:t>
            </a: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1800" b="1" strike="noStrike" spc="-1">
                <a:solidFill>
                  <a:srgbClr val="000000"/>
                </a:solidFill>
                <a:latin typeface="Calibri"/>
              </a:rPr>
              <a:t>- une mise en place d’un plan frelon </a:t>
            </a:r>
            <a:r>
              <a:rPr lang="fr-FR" sz="1800" b="0" strike="noStrike" spc="-1">
                <a:solidFill>
                  <a:srgbClr val="000000"/>
                </a:solidFill>
                <a:latin typeface="Calibri"/>
              </a:rPr>
              <a:t>asiatique sur le département 64.</a:t>
            </a:r>
            <a:endParaRPr lang="fr-FR" sz="1800" b="0" strike="noStrike" spc="-1">
              <a:latin typeface="Arial"/>
            </a:endParaRPr>
          </a:p>
          <a:p>
            <a:pPr>
              <a:lnSpc>
                <a:spcPct val="100000"/>
              </a:lnSpc>
            </a:pPr>
            <a:r>
              <a:rPr lang="fr-FR" sz="1800" b="0" strike="noStrike" spc="-1">
                <a:solidFill>
                  <a:srgbClr val="000000"/>
                </a:solidFill>
                <a:latin typeface="Calibri"/>
              </a:rPr>
              <a:t> </a:t>
            </a:r>
            <a:endParaRPr lang="fr-FR" sz="1800" b="0" strike="noStrike" spc="-1">
              <a:latin typeface="Arial"/>
            </a:endParaRPr>
          </a:p>
          <a:p>
            <a:pPr>
              <a:lnSpc>
                <a:spcPct val="100000"/>
              </a:lnSpc>
            </a:pPr>
            <a:r>
              <a:rPr lang="fr-FR" sz="1800" b="1" strike="noStrike" spc="-1">
                <a:solidFill>
                  <a:srgbClr val="000000"/>
                </a:solidFill>
                <a:latin typeface="Calibri"/>
              </a:rPr>
              <a:t>- La reconnaissance du piégeage de printemps et automne des reines fécondées comme mesure de lutte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Calibri"/>
              </a:rPr>
              <a:t>- Le reclassement du frelon asiatique en danger sanitaire de 1ère catégorie:</a:t>
            </a:r>
            <a:endParaRPr lang="fr-FR" sz="1800" b="0" strike="noStrike" spc="-1">
              <a:latin typeface="Arial"/>
            </a:endParaRPr>
          </a:p>
          <a:p>
            <a:pPr>
              <a:lnSpc>
                <a:spcPct val="100000"/>
              </a:lnSpc>
            </a:pPr>
            <a:r>
              <a:rPr lang="fr-FR" sz="1800" b="0" strike="noStrike" spc="-1">
                <a:solidFill>
                  <a:srgbClr val="000000"/>
                </a:solidFill>
                <a:latin typeface="Calibri"/>
              </a:rPr>
              <a:t>prise en charge financière par l’état de la destruction des nids et la mise en place d’un plan de lutte obligatoire </a:t>
            </a:r>
            <a:endParaRPr lang="fr-FR" sz="1800" b="0" strike="noStrike" spc="-1">
              <a:latin typeface="Arial"/>
            </a:endParaRPr>
          </a:p>
          <a:p>
            <a:pPr>
              <a:lnSpc>
                <a:spcPct val="100000"/>
              </a:lnSpc>
            </a:pPr>
            <a:endParaRPr lang="fr-FR" sz="1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467640" y="260640"/>
            <a:ext cx="8424720" cy="6120360"/>
          </a:xfrm>
          <a:prstGeom prst="rect">
            <a:avLst/>
          </a:prstGeom>
          <a:noFill/>
          <a:ln w="0">
            <a:noFill/>
          </a:ln>
        </p:spPr>
        <p:txBody>
          <a:bodyPr anchor="ctr">
            <a:noAutofit/>
          </a:bodyPr>
          <a:lstStyle/>
          <a:p>
            <a:pPr algn="ctr">
              <a:lnSpc>
                <a:spcPct val="150000"/>
              </a:lnSpc>
            </a:pPr>
            <a:r>
              <a:rPr lang="fr-FR" sz="2800" b="1" strike="noStrike" spc="-1" dirty="0">
                <a:solidFill>
                  <a:srgbClr val="FF0000"/>
                </a:solidFill>
                <a:latin typeface="Calibri"/>
              </a:rPr>
              <a:t>              </a:t>
            </a:r>
            <a:br>
              <a:rPr dirty="0"/>
            </a:br>
            <a:br>
              <a:rPr dirty="0"/>
            </a:br>
            <a:br>
              <a:rPr dirty="0"/>
            </a:br>
            <a:br>
              <a:rPr dirty="0"/>
            </a:br>
            <a:br>
              <a:rPr dirty="0"/>
            </a:br>
            <a:r>
              <a:rPr lang="fr-FR" sz="2800" b="1" strike="noStrike" spc="-1" dirty="0">
                <a:solidFill>
                  <a:srgbClr val="FF0000"/>
                </a:solidFill>
                <a:latin typeface="Calibri"/>
              </a:rPr>
              <a:t> </a:t>
            </a:r>
            <a:br>
              <a:rPr dirty="0"/>
            </a:br>
            <a:br>
              <a:rPr dirty="0"/>
            </a:br>
            <a:br>
              <a:rPr dirty="0"/>
            </a:br>
            <a:br>
              <a:rPr dirty="0"/>
            </a:br>
            <a:br>
              <a:rPr dirty="0"/>
            </a:br>
            <a:r>
              <a:rPr lang="fr-FR" sz="2800" b="1" strike="noStrike" spc="-1" dirty="0">
                <a:solidFill>
                  <a:srgbClr val="FF0000"/>
                </a:solidFill>
                <a:latin typeface="Calibri"/>
              </a:rPr>
              <a:t>               LES AIDES QUE NOUS ATTENDONS: </a:t>
            </a:r>
            <a:br>
              <a:rPr dirty="0"/>
            </a:br>
            <a:br>
              <a:rPr dirty="0"/>
            </a:br>
            <a:r>
              <a:rPr lang="fr-FR" sz="1800" b="0" strike="noStrike" spc="-1" dirty="0">
                <a:solidFill>
                  <a:srgbClr val="000000"/>
                </a:solidFill>
                <a:latin typeface="Calibri"/>
              </a:rPr>
              <a:t>                                          </a:t>
            </a:r>
            <a:br>
              <a:rPr lang="fr-FR" sz="1800" b="0" strike="noStrike" spc="-1" dirty="0">
                <a:solidFill>
                  <a:srgbClr val="000000"/>
                </a:solidFill>
                <a:latin typeface="Calibri"/>
              </a:rPr>
            </a:br>
            <a:br>
              <a:rPr lang="fr-FR" sz="1800" b="0" strike="noStrike" spc="-1" dirty="0">
                <a:solidFill>
                  <a:srgbClr val="000000"/>
                </a:solidFill>
                <a:latin typeface="Calibri"/>
              </a:rPr>
            </a:br>
            <a:br>
              <a:rPr lang="fr-FR" sz="1800" b="0" strike="noStrike" spc="-1" dirty="0">
                <a:solidFill>
                  <a:srgbClr val="000000"/>
                </a:solidFill>
                <a:latin typeface="Calibri"/>
              </a:rPr>
            </a:br>
            <a:br>
              <a:rPr lang="fr-FR" sz="1800" b="0" strike="noStrike" spc="-1" dirty="0">
                <a:solidFill>
                  <a:srgbClr val="000000"/>
                </a:solidFill>
                <a:latin typeface="Calibri"/>
              </a:rPr>
            </a:br>
            <a:br>
              <a:rPr lang="fr-FR" sz="1800" b="0" strike="noStrike" spc="-1" dirty="0">
                <a:solidFill>
                  <a:srgbClr val="000000"/>
                </a:solidFill>
                <a:latin typeface="Calibri"/>
              </a:rPr>
            </a:br>
            <a:br>
              <a:rPr lang="fr-FR" sz="1800" b="0" strike="noStrike" spc="-1" dirty="0">
                <a:solidFill>
                  <a:srgbClr val="000000"/>
                </a:solidFill>
                <a:latin typeface="Calibri"/>
              </a:rPr>
            </a:br>
            <a:br>
              <a:rPr lang="fr-FR" sz="1800" b="0" strike="noStrike" spc="-1" dirty="0">
                <a:solidFill>
                  <a:srgbClr val="000000"/>
                </a:solidFill>
                <a:latin typeface="Calibri"/>
              </a:rPr>
            </a:br>
            <a:br>
              <a:rPr lang="fr-FR" sz="1800" b="0" strike="noStrike" spc="-1" dirty="0">
                <a:solidFill>
                  <a:srgbClr val="000000"/>
                </a:solidFill>
                <a:latin typeface="Calibri"/>
              </a:rPr>
            </a:br>
            <a:r>
              <a:rPr lang="fr-FR" sz="1800" b="0" strike="noStrike" spc="-1" dirty="0">
                <a:solidFill>
                  <a:srgbClr val="000000"/>
                </a:solidFill>
                <a:latin typeface="Calibri"/>
              </a:rPr>
              <a:t> </a:t>
            </a:r>
            <a:r>
              <a:rPr lang="fr-FR" sz="1800" b="1" strike="noStrike" spc="-1" dirty="0">
                <a:solidFill>
                  <a:srgbClr val="000000"/>
                </a:solidFill>
                <a:latin typeface="Calibri"/>
              </a:rPr>
              <a:t>DES COMMUNES , DES PÔLES </a:t>
            </a:r>
            <a:br>
              <a:rPr lang="fr-FR" dirty="0"/>
            </a:br>
            <a:r>
              <a:rPr lang="fr-FR" sz="1600" b="0" strike="noStrike" spc="-1" dirty="0">
                <a:solidFill>
                  <a:srgbClr val="000000"/>
                </a:solidFill>
                <a:latin typeface="Times New Roman"/>
              </a:rPr>
              <a:t>1) -coordonner la lutte au niveau de chaque pôle</a:t>
            </a:r>
            <a:br>
              <a:rPr dirty="0"/>
            </a:br>
            <a:r>
              <a:rPr lang="fr-FR" sz="1600" b="0" strike="noStrike" spc="-1" dirty="0">
                <a:solidFill>
                  <a:srgbClr val="000000"/>
                </a:solidFill>
                <a:latin typeface="Times New Roman"/>
              </a:rPr>
              <a:t>	-En nommant dans chaque commune et /ou par secteur des « référents »  frelons, qui seront le relais du collectif,</a:t>
            </a:r>
            <a:br>
              <a:rPr dirty="0"/>
            </a:br>
            <a:r>
              <a:rPr lang="fr-FR" sz="1600" b="0" strike="noStrike" spc="-1" dirty="0">
                <a:solidFill>
                  <a:srgbClr val="000000"/>
                </a:solidFill>
                <a:latin typeface="Times New Roman"/>
              </a:rPr>
              <a:t>	-En assurant la distribution des pièges et la notice de leur fabrication aux citoyens,</a:t>
            </a:r>
            <a:br>
              <a:rPr dirty="0"/>
            </a:br>
            <a:br>
              <a:rPr dirty="0"/>
            </a:br>
            <a:r>
              <a:rPr lang="fr-FR" sz="1600" b="0" strike="noStrike" spc="-1" dirty="0">
                <a:solidFill>
                  <a:srgbClr val="000000"/>
                </a:solidFill>
                <a:latin typeface="Times New Roman"/>
              </a:rPr>
              <a:t>	-En utilisant vos réseaux de communication pour toucher le plus grand nombre de citoyens. (bulletin municipal, site internet, réseaux socio ,,,)</a:t>
            </a:r>
            <a:br>
              <a:rPr dirty="0"/>
            </a:br>
            <a:r>
              <a:rPr lang="fr-FR" sz="1600" b="0" strike="noStrike" spc="-1" dirty="0">
                <a:solidFill>
                  <a:srgbClr val="000000"/>
                </a:solidFill>
                <a:latin typeface="Times New Roman"/>
              </a:rPr>
              <a:t> pour informer du lancement de ce piégeage de printemps prévu le </a:t>
            </a:r>
            <a:r>
              <a:rPr lang="fr-FR" sz="1600" b="0" strike="noStrike" spc="-1" dirty="0" err="1">
                <a:solidFill>
                  <a:srgbClr val="000000"/>
                </a:solidFill>
                <a:latin typeface="Times New Roman"/>
              </a:rPr>
              <a:t>we</a:t>
            </a:r>
            <a:r>
              <a:rPr lang="fr-FR" sz="1600" b="0" strike="noStrike" spc="-1" dirty="0">
                <a:solidFill>
                  <a:srgbClr val="000000"/>
                </a:solidFill>
                <a:latin typeface="Times New Roman"/>
              </a:rPr>
              <a:t> du 9 MARS 2024</a:t>
            </a:r>
            <a:br>
              <a:rPr dirty="0"/>
            </a:br>
            <a:br>
              <a:rPr dirty="0"/>
            </a:br>
            <a:br>
              <a:rPr dirty="0"/>
            </a:br>
            <a:br>
              <a:rPr dirty="0"/>
            </a:br>
            <a:br>
              <a:rPr dirty="0"/>
            </a:br>
            <a:br>
              <a:rPr dirty="0"/>
            </a:br>
            <a:br>
              <a:rPr dirty="0"/>
            </a:br>
            <a:br>
              <a:rPr dirty="0"/>
            </a:br>
            <a:br>
              <a:rPr dirty="0"/>
            </a:br>
            <a:br>
              <a:rPr dirty="0"/>
            </a:br>
            <a:br>
              <a:rPr dirty="0"/>
            </a:br>
            <a:br>
              <a:rPr dirty="0"/>
            </a:br>
            <a:br>
              <a:rPr dirty="0"/>
            </a:br>
            <a:r>
              <a:rPr lang="fr-FR" sz="1800" b="0" strike="noStrike" spc="-1" dirty="0">
                <a:solidFill>
                  <a:srgbClr val="000000"/>
                </a:solidFill>
                <a:latin typeface="Calibri"/>
              </a:rPr>
              <a:t> </a:t>
            </a:r>
            <a:br>
              <a:rPr dirty="0"/>
            </a:br>
            <a:br>
              <a:rPr dirty="0"/>
            </a:br>
            <a:br>
              <a:rPr dirty="0"/>
            </a:br>
            <a:endParaRPr lang="fr-FR" sz="1800" b="0" strike="noStrike" spc="-1" dirty="0">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2640"/>
          </a:xfrm>
          <a:prstGeom prst="rect">
            <a:avLst/>
          </a:prstGeom>
          <a:noFill/>
          <a:ln w="0">
            <a:noFill/>
          </a:ln>
        </p:spPr>
        <p:txBody>
          <a:bodyPr anchor="ctr">
            <a:normAutofit fontScale="90000"/>
          </a:bodyPr>
          <a:lstStyle/>
          <a:p>
            <a:pPr algn="ctr">
              <a:lnSpc>
                <a:spcPct val="100000"/>
              </a:lnSpc>
            </a:pPr>
            <a:br>
              <a:rPr dirty="0"/>
            </a:br>
            <a:br>
              <a:rPr dirty="0"/>
            </a:br>
            <a:r>
              <a:rPr lang="fr-FR" sz="3600" b="0" strike="noStrike" spc="-1" dirty="0">
                <a:solidFill>
                  <a:srgbClr val="000000"/>
                </a:solidFill>
                <a:latin typeface="Times New Roman"/>
              </a:rPr>
              <a:t>De la CAPB et du BILTZAR</a:t>
            </a:r>
            <a:br>
              <a:rPr dirty="0"/>
            </a:br>
            <a:br>
              <a:rPr dirty="0"/>
            </a:br>
            <a:endParaRPr lang="fr-FR" sz="4000" b="0" strike="noStrike" spc="-1" dirty="0">
              <a:solidFill>
                <a:srgbClr val="000000"/>
              </a:solidFill>
              <a:latin typeface="Calibri"/>
            </a:endParaRPr>
          </a:p>
        </p:txBody>
      </p:sp>
      <p:sp>
        <p:nvSpPr>
          <p:cNvPr id="84" name="ZoneTexte 3"/>
          <p:cNvSpPr/>
          <p:nvPr/>
        </p:nvSpPr>
        <p:spPr>
          <a:xfrm>
            <a:off x="539640" y="1417680"/>
            <a:ext cx="8064360" cy="31994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br>
              <a:rPr dirty="0"/>
            </a:br>
            <a:r>
              <a:rPr lang="fr-FR" sz="1400" dirty="0">
                <a:latin typeface="Times New Roman" panose="02020603050405020304" pitchFamily="18" charset="0"/>
                <a:cs typeface="Times New Roman" panose="02020603050405020304" pitchFamily="18" charset="0"/>
              </a:rPr>
              <a:t>Un soutien à la communication vers toutes les communes du Pays Basque</a:t>
            </a:r>
            <a:r>
              <a:rPr lang="fr-FR" sz="1400" b="0" strike="noStrike" spc="-1" dirty="0">
                <a:solidFill>
                  <a:srgbClr val="000000"/>
                </a:solidFill>
                <a:latin typeface="Times New Roman" panose="02020603050405020304" pitchFamily="18" charset="0"/>
                <a:cs typeface="Times New Roman" panose="02020603050405020304" pitchFamily="18" charset="0"/>
              </a:rPr>
              <a:t>	</a:t>
            </a:r>
            <a:endParaRPr lang="fr-FR" sz="1400" b="0" strike="noStrike" spc="-1" dirty="0">
              <a:latin typeface="Times New Roman" panose="02020603050405020304" pitchFamily="18" charset="0"/>
              <a:cs typeface="Times New Roman" panose="02020603050405020304" pitchFamily="18" charset="0"/>
            </a:endParaRPr>
          </a:p>
          <a:p>
            <a:pPr>
              <a:lnSpc>
                <a:spcPct val="100000"/>
              </a:lnSpc>
            </a:pPr>
            <a:endParaRPr lang="fr-FR" sz="1400" b="0" strike="noStrike" spc="-1" dirty="0">
              <a:latin typeface="Times New Roman" panose="02020603050405020304" pitchFamily="18" charset="0"/>
              <a:cs typeface="Times New Roman" panose="02020603050405020304" pitchFamily="18" charset="0"/>
            </a:endParaRPr>
          </a:p>
          <a:p>
            <a:pPr>
              <a:lnSpc>
                <a:spcPct val="100000"/>
              </a:lnSpc>
            </a:pPr>
            <a:r>
              <a:rPr lang="fr-FR" sz="1400" b="0" strike="noStrike" spc="-1" dirty="0">
                <a:solidFill>
                  <a:srgbClr val="000000"/>
                </a:solidFill>
                <a:latin typeface="Times New Roman" panose="02020603050405020304" pitchFamily="18" charset="0"/>
                <a:cs typeface="Times New Roman" panose="02020603050405020304" pitchFamily="18" charset="0"/>
              </a:rPr>
              <a:t>Une  interpellation du  préfet pour mettre en place un plan frelon sur le département . </a:t>
            </a:r>
            <a:br>
              <a:rPr sz="1400" dirty="0">
                <a:latin typeface="Times New Roman" panose="02020603050405020304" pitchFamily="18" charset="0"/>
                <a:cs typeface="Times New Roman" panose="02020603050405020304" pitchFamily="18" charset="0"/>
              </a:rPr>
            </a:br>
            <a:endParaRPr lang="fr-FR" sz="1400" b="0" strike="noStrike" spc="-1" dirty="0">
              <a:latin typeface="Times New Roman" panose="02020603050405020304" pitchFamily="18" charset="0"/>
              <a:cs typeface="Times New Roman" panose="02020603050405020304" pitchFamily="18" charset="0"/>
            </a:endParaRPr>
          </a:p>
          <a:p>
            <a:pPr>
              <a:lnSpc>
                <a:spcPct val="100000"/>
              </a:lnSpc>
            </a:pPr>
            <a:br>
              <a:rPr sz="1400" dirty="0">
                <a:latin typeface="Times New Roman" panose="02020603050405020304" pitchFamily="18" charset="0"/>
                <a:cs typeface="Times New Roman" panose="02020603050405020304" pitchFamily="18" charset="0"/>
              </a:rPr>
            </a:br>
            <a:r>
              <a:rPr lang="fr-FR" sz="1400" b="0" strike="noStrike" spc="-1" dirty="0">
                <a:solidFill>
                  <a:srgbClr val="000000"/>
                </a:solidFill>
                <a:latin typeface="Times New Roman" panose="02020603050405020304" pitchFamily="18" charset="0"/>
                <a:cs typeface="Times New Roman" panose="02020603050405020304" pitchFamily="18" charset="0"/>
              </a:rPr>
              <a:t>Un</a:t>
            </a:r>
            <a:r>
              <a:rPr lang="fr-FR" sz="1400" spc="-1" dirty="0">
                <a:solidFill>
                  <a:srgbClr val="000000"/>
                </a:solidFill>
                <a:latin typeface="Times New Roman" panose="02020603050405020304" pitchFamily="18" charset="0"/>
                <a:cs typeface="Times New Roman" panose="02020603050405020304" pitchFamily="18" charset="0"/>
              </a:rPr>
              <a:t>e avance en trésorerie pour l’opération piégeage de printemps 2024</a:t>
            </a:r>
            <a:endParaRPr lang="fr-FR" sz="1400" b="0" strike="noStrike" spc="-1" dirty="0">
              <a:latin typeface="Times New Roman" panose="02020603050405020304" pitchFamily="18" charset="0"/>
              <a:cs typeface="Times New Roman" panose="02020603050405020304" pitchFamily="18" charset="0"/>
            </a:endParaRPr>
          </a:p>
          <a:p>
            <a:pPr>
              <a:lnSpc>
                <a:spcPct val="100000"/>
              </a:lnSpc>
            </a:pPr>
            <a:br>
              <a:rPr sz="1400" dirty="0">
                <a:latin typeface="Times New Roman" panose="02020603050405020304" pitchFamily="18" charset="0"/>
                <a:cs typeface="Times New Roman" panose="02020603050405020304" pitchFamily="18" charset="0"/>
              </a:rPr>
            </a:br>
            <a:r>
              <a:rPr lang="fr-FR" sz="1400" b="0" strike="noStrike" spc="-1" dirty="0">
                <a:solidFill>
                  <a:srgbClr val="000000"/>
                </a:solidFill>
                <a:latin typeface="Times New Roman" panose="02020603050405020304" pitchFamily="18" charset="0"/>
                <a:cs typeface="Times New Roman" panose="02020603050405020304" pitchFamily="18" charset="0"/>
              </a:rPr>
              <a:t>Le collectif se charge de tous les documents nécessaires à cette opération,</a:t>
            </a:r>
            <a:endParaRPr lang="fr-FR" sz="1400" b="0" strike="noStrike" spc="-1" dirty="0">
              <a:latin typeface="Times New Roman" panose="02020603050405020304" pitchFamily="18" charset="0"/>
              <a:cs typeface="Times New Roman" panose="02020603050405020304" pitchFamily="18" charset="0"/>
            </a:endParaRPr>
          </a:p>
          <a:p>
            <a:pPr>
              <a:lnSpc>
                <a:spcPct val="100000"/>
              </a:lnSpc>
            </a:pPr>
            <a:endParaRPr lang="fr-FR" sz="1600" b="0" strike="noStrike" spc="-1" dirty="0">
              <a:latin typeface="Arial"/>
            </a:endParaRPr>
          </a:p>
          <a:p>
            <a:pPr>
              <a:lnSpc>
                <a:spcPct val="100000"/>
              </a:lnSpc>
            </a:pPr>
            <a:endParaRPr lang="fr-FR" sz="1600" b="0" strike="noStrike" spc="-1" dirty="0">
              <a:latin typeface="Arial"/>
            </a:endParaRPr>
          </a:p>
          <a:p>
            <a:pPr>
              <a:lnSpc>
                <a:spcPct val="100000"/>
              </a:lnSpc>
            </a:pPr>
            <a:endParaRPr lang="fr-FR" sz="1600" b="0" strike="noStrike" spc="-1" dirty="0">
              <a:latin typeface="Arial"/>
            </a:endParaRPr>
          </a:p>
          <a:p>
            <a:pPr algn="ctr">
              <a:lnSpc>
                <a:spcPct val="100000"/>
              </a:lnSpc>
            </a:pPr>
            <a:r>
              <a:rPr lang="fr-FR" sz="2400" b="1" strike="noStrike" spc="-1" dirty="0">
                <a:solidFill>
                  <a:srgbClr val="000000"/>
                </a:solidFill>
                <a:latin typeface="Times New Roman"/>
              </a:rPr>
              <a:t>MERCI DE VOTRE ATTENTION</a:t>
            </a:r>
            <a:endParaRPr lang="fr-FR"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C:\Users\iker_fix2\SFR Cloud\Apiculture\Collectif frelon\Temp préparation reunion 22-1-23\Pages de 2023-11_Frelon_ADANA powerpoint-2.jpg"/>
          <p:cNvPicPr/>
          <p:nvPr/>
        </p:nvPicPr>
        <p:blipFill>
          <a:blip r:embed="rId2"/>
          <a:stretch/>
        </p:blipFill>
        <p:spPr>
          <a:xfrm>
            <a:off x="11160" y="548640"/>
            <a:ext cx="9168120" cy="51570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iker_fix2\SFR Cloud\Apiculture\Collectif frelon\Temp préparation reunion 22-1-23\Pages de 2023-11_Frelon_ADANA powerpoint-3.jpg"/>
          <p:cNvPicPr/>
          <p:nvPr/>
        </p:nvPicPr>
        <p:blipFill>
          <a:blip r:embed="rId2"/>
          <a:stretch/>
        </p:blipFill>
        <p:spPr>
          <a:xfrm>
            <a:off x="-66240" y="1124640"/>
            <a:ext cx="9207360" cy="517896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C:\Users\iker_fix2\SFR Cloud\Apiculture\Collectif frelon\Temp préparation reunion 22-1-23\Pages de 2023-11_Frelon_ADANA powerpoint-5.jpg"/>
          <p:cNvPicPr/>
          <p:nvPr/>
        </p:nvPicPr>
        <p:blipFill>
          <a:blip r:embed="rId2"/>
          <a:stretch/>
        </p:blipFill>
        <p:spPr>
          <a:xfrm>
            <a:off x="-684720" y="260640"/>
            <a:ext cx="9856800" cy="659700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algn="ctr">
              <a:lnSpc>
                <a:spcPct val="100000"/>
              </a:lnSpc>
            </a:pPr>
            <a:r>
              <a:rPr lang="fr-FR" sz="4400" b="0" strike="noStrike" spc="-1">
                <a:solidFill>
                  <a:srgbClr val="000000"/>
                </a:solidFill>
                <a:latin typeface="Calibri"/>
              </a:rPr>
              <a:t>Impacts du frelon asiatique</a:t>
            </a:r>
          </a:p>
        </p:txBody>
      </p:sp>
      <p:sp>
        <p:nvSpPr>
          <p:cNvPr id="52" name="Ellipse 3"/>
          <p:cNvSpPr/>
          <p:nvPr/>
        </p:nvSpPr>
        <p:spPr>
          <a:xfrm>
            <a:off x="3060000" y="3075480"/>
            <a:ext cx="2520000" cy="1511640"/>
          </a:xfrm>
          <a:prstGeom prst="ellipse">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53" name="ZoneTexte 4"/>
          <p:cNvSpPr/>
          <p:nvPr/>
        </p:nvSpPr>
        <p:spPr>
          <a:xfrm>
            <a:off x="1627200" y="1989000"/>
            <a:ext cx="131940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1. Economie</a:t>
            </a:r>
            <a:endParaRPr lang="fr-FR" sz="1800" b="0" strike="noStrike" spc="-1">
              <a:latin typeface="Arial"/>
            </a:endParaRPr>
          </a:p>
        </p:txBody>
      </p:sp>
      <p:sp>
        <p:nvSpPr>
          <p:cNvPr id="54" name="ZoneTexte 5"/>
          <p:cNvSpPr/>
          <p:nvPr/>
        </p:nvSpPr>
        <p:spPr>
          <a:xfrm>
            <a:off x="6722280" y="3501000"/>
            <a:ext cx="1799640" cy="63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2. Santé humaine</a:t>
            </a:r>
            <a:endParaRPr lang="fr-FR" sz="1800" b="0" strike="noStrike" spc="-1">
              <a:latin typeface="Arial"/>
            </a:endParaRPr>
          </a:p>
          <a:p>
            <a:pPr>
              <a:lnSpc>
                <a:spcPct val="100000"/>
              </a:lnSpc>
            </a:pPr>
            <a:r>
              <a:rPr lang="fr-FR" sz="1800" b="0" strike="noStrike" spc="-1">
                <a:solidFill>
                  <a:srgbClr val="000000"/>
                </a:solidFill>
                <a:latin typeface="Calibri"/>
              </a:rPr>
              <a:t> ou animale</a:t>
            </a:r>
            <a:endParaRPr lang="fr-FR" sz="1800" b="0" strike="noStrike" spc="-1">
              <a:latin typeface="Arial"/>
            </a:endParaRPr>
          </a:p>
        </p:txBody>
      </p:sp>
      <p:sp>
        <p:nvSpPr>
          <p:cNvPr id="55" name="ZoneTexte 6"/>
          <p:cNvSpPr/>
          <p:nvPr/>
        </p:nvSpPr>
        <p:spPr>
          <a:xfrm>
            <a:off x="1273320" y="5500080"/>
            <a:ext cx="245952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3. Ecologie / Biodiversité</a:t>
            </a:r>
            <a:endParaRPr lang="fr-FR" sz="1800" b="0" strike="noStrike" spc="-1">
              <a:latin typeface="Arial"/>
            </a:endParaRPr>
          </a:p>
        </p:txBody>
      </p:sp>
      <p:sp>
        <p:nvSpPr>
          <p:cNvPr id="56" name="Flèche droite 7"/>
          <p:cNvSpPr/>
          <p:nvPr/>
        </p:nvSpPr>
        <p:spPr>
          <a:xfrm rot="13535400">
            <a:off x="2411640" y="2493000"/>
            <a:ext cx="935640" cy="719640"/>
          </a:xfrm>
          <a:prstGeom prs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57" name="Flèche droite 8"/>
          <p:cNvSpPr/>
          <p:nvPr/>
        </p:nvSpPr>
        <p:spPr>
          <a:xfrm rot="21355200">
            <a:off x="5751720" y="3394800"/>
            <a:ext cx="935640" cy="719640"/>
          </a:xfrm>
          <a:prstGeom prs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58" name="Flèche droite 9"/>
          <p:cNvSpPr/>
          <p:nvPr/>
        </p:nvSpPr>
        <p:spPr>
          <a:xfrm rot="8122200">
            <a:off x="2314080" y="4559040"/>
            <a:ext cx="935640" cy="719640"/>
          </a:xfrm>
          <a:prstGeom prs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59" name="ZoneTexte 10"/>
          <p:cNvSpPr/>
          <p:nvPr/>
        </p:nvSpPr>
        <p:spPr>
          <a:xfrm>
            <a:off x="3571200" y="3570120"/>
            <a:ext cx="1528200" cy="456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400" b="1" strike="noStrike" spc="-1">
                <a:solidFill>
                  <a:srgbClr val="FFFFFF"/>
                </a:solidFill>
                <a:latin typeface="Calibri"/>
              </a:rPr>
              <a:t>Problèmes</a:t>
            </a:r>
            <a:endParaRPr lang="fr-FR" sz="24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a:lnSpc>
                <a:spcPct val="100000"/>
              </a:lnSpc>
            </a:pPr>
            <a:r>
              <a:rPr lang="fr-FR" sz="4400" b="0" strike="noStrike" spc="-1">
                <a:solidFill>
                  <a:srgbClr val="000000"/>
                </a:solidFill>
                <a:latin typeface="Calibri"/>
              </a:rPr>
              <a:t>1. Economie</a:t>
            </a:r>
          </a:p>
        </p:txBody>
      </p:sp>
      <p:sp>
        <p:nvSpPr>
          <p:cNvPr id="61" name="ZoneTexte 2"/>
          <p:cNvSpPr/>
          <p:nvPr/>
        </p:nvSpPr>
        <p:spPr>
          <a:xfrm>
            <a:off x="582480" y="1774080"/>
            <a:ext cx="7724880" cy="4205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1. Apiculture</a:t>
            </a:r>
            <a:endParaRPr lang="fr-FR" sz="1800" b="0" strike="noStrike" spc="-1">
              <a:latin typeface="Arial"/>
            </a:endParaRPr>
          </a:p>
          <a:p>
            <a:pPr marL="914400">
              <a:lnSpc>
                <a:spcPct val="100000"/>
              </a:lnSpc>
            </a:pPr>
            <a:r>
              <a:rPr lang="fr-FR" sz="1800" b="0" strike="noStrike" spc="-1">
                <a:solidFill>
                  <a:srgbClr val="000000"/>
                </a:solidFill>
                <a:latin typeface="Calibri"/>
              </a:rPr>
              <a:t>Prédation     : 	- stress des ouvrières = durée de vie réduite</a:t>
            </a:r>
            <a:endParaRPr lang="fr-FR" sz="1800" b="0" strike="noStrike" spc="-1">
              <a:latin typeface="Arial"/>
            </a:endParaRPr>
          </a:p>
          <a:p>
            <a:pPr marL="2743200">
              <a:lnSpc>
                <a:spcPct val="100000"/>
              </a:lnSpc>
            </a:pPr>
            <a:r>
              <a:rPr lang="fr-FR" sz="1800" b="0" strike="noStrike" spc="-1">
                <a:solidFill>
                  <a:srgbClr val="000000"/>
                </a:solidFill>
                <a:latin typeface="Calibri"/>
              </a:rPr>
              <a:t>- baisse de la ponte de la reine = baisse population</a:t>
            </a:r>
            <a:endParaRPr lang="fr-FR" sz="1800" b="0" strike="noStrike" spc="-1">
              <a:latin typeface="Arial"/>
            </a:endParaRPr>
          </a:p>
          <a:p>
            <a:pPr marL="2743200">
              <a:lnSpc>
                <a:spcPct val="100000"/>
              </a:lnSpc>
            </a:pPr>
            <a:r>
              <a:rPr lang="fr-FR" sz="1800" b="0" strike="noStrike" spc="-1">
                <a:solidFill>
                  <a:srgbClr val="000000"/>
                </a:solidFill>
                <a:latin typeface="Calibri"/>
              </a:rPr>
              <a:t>- blocage de l’activité de récolte = baisse production</a:t>
            </a:r>
            <a:endParaRPr lang="fr-FR" sz="1800" b="0" strike="noStrike" spc="-1">
              <a:latin typeface="Arial"/>
            </a:endParaRPr>
          </a:p>
          <a:p>
            <a:pPr marL="3029040" lvl="6" indent="-285840">
              <a:lnSpc>
                <a:spcPct val="100000"/>
              </a:lnSpc>
              <a:buClr>
                <a:srgbClr val="000000"/>
              </a:buClr>
              <a:buFont typeface="Symbol"/>
              <a:buChar char="Þ"/>
            </a:pPr>
            <a:r>
              <a:rPr lang="fr-FR" sz="1800" b="0" strike="noStrike" spc="-1">
                <a:solidFill>
                  <a:srgbClr val="000000"/>
                </a:solidFill>
                <a:latin typeface="Calibri"/>
              </a:rPr>
              <a:t>Affaiblissement et mort des colonies</a:t>
            </a:r>
            <a:endParaRPr lang="fr-FR" sz="1800" b="0" strike="noStrike" spc="-1">
              <a:latin typeface="Arial"/>
            </a:endParaRPr>
          </a:p>
          <a:p>
            <a:pPr marL="2743200">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rPr>
              <a:t>2. Commerce</a:t>
            </a:r>
            <a:endParaRPr lang="fr-FR" sz="1800" b="0" strike="noStrike" spc="-1">
              <a:latin typeface="Arial"/>
            </a:endParaRPr>
          </a:p>
          <a:p>
            <a:pPr>
              <a:lnSpc>
                <a:spcPct val="100000"/>
              </a:lnSpc>
            </a:pPr>
            <a:r>
              <a:rPr lang="fr-FR" sz="1800" b="0" strike="noStrike" spc="-1">
                <a:solidFill>
                  <a:srgbClr val="000000"/>
                </a:solidFill>
                <a:latin typeface="Calibri"/>
              </a:rPr>
              <a:t>	Attaque des étals de poissons, viandes et fruits en plein air</a:t>
            </a:r>
            <a:endParaRPr lang="fr-FR" sz="1800" b="0" strike="noStrike" spc="-1">
              <a:latin typeface="Arial"/>
            </a:endParaRPr>
          </a:p>
          <a:p>
            <a:pPr>
              <a:lnSpc>
                <a:spcPct val="100000"/>
              </a:lnSpc>
            </a:pPr>
            <a:r>
              <a:rPr lang="fr-FR" sz="1800" b="0" strike="noStrike" spc="-1">
                <a:solidFill>
                  <a:srgbClr val="000000"/>
                </a:solidFill>
                <a:latin typeface="Calibri"/>
              </a:rPr>
              <a:t>			- perte de produits</a:t>
            </a:r>
            <a:endParaRPr lang="fr-FR" sz="1800" b="0" strike="noStrike" spc="-1">
              <a:latin typeface="Arial"/>
            </a:endParaRPr>
          </a:p>
          <a:p>
            <a:pPr>
              <a:lnSpc>
                <a:spcPct val="100000"/>
              </a:lnSpc>
            </a:pPr>
            <a:r>
              <a:rPr lang="fr-FR" sz="1800" b="0" strike="noStrike" spc="-1">
                <a:solidFill>
                  <a:srgbClr val="000000"/>
                </a:solidFill>
                <a:latin typeface="Calibri"/>
              </a:rPr>
              <a:t>			- perte de clientèle</a:t>
            </a:r>
            <a:endParaRPr lang="fr-FR" sz="1800" b="0" strike="noStrike" spc="-1">
              <a:latin typeface="Arial"/>
            </a:endParaRPr>
          </a:p>
          <a:p>
            <a:pPr>
              <a:lnSpc>
                <a:spcPct val="100000"/>
              </a:lnSpc>
            </a:pPr>
            <a:r>
              <a:rPr lang="fr-FR" sz="1800" b="0" strike="noStrike" spc="-1">
                <a:solidFill>
                  <a:srgbClr val="000000"/>
                </a:solidFill>
                <a:latin typeface="Calibri"/>
              </a:rPr>
              <a:t>3. Culture de fruits / maraichage</a:t>
            </a:r>
            <a:endParaRPr lang="fr-FR" sz="1800" b="0" strike="noStrike" spc="-1">
              <a:latin typeface="Arial"/>
            </a:endParaRPr>
          </a:p>
          <a:p>
            <a:pPr>
              <a:lnSpc>
                <a:spcPct val="100000"/>
              </a:lnSpc>
            </a:pPr>
            <a:r>
              <a:rPr lang="fr-FR" sz="1800" b="0" strike="noStrike" spc="-1">
                <a:solidFill>
                  <a:srgbClr val="000000"/>
                </a:solidFill>
                <a:latin typeface="Calibri"/>
              </a:rPr>
              <a:t>	Collecte de fruits en viticulture, vergers fruitiers</a:t>
            </a:r>
            <a:endParaRPr lang="fr-FR" sz="1800" b="0" strike="noStrike" spc="-1">
              <a:latin typeface="Arial"/>
            </a:endParaRPr>
          </a:p>
          <a:p>
            <a:pPr>
              <a:lnSpc>
                <a:spcPct val="100000"/>
              </a:lnSpc>
            </a:pPr>
            <a:r>
              <a:rPr lang="fr-FR" sz="1800" b="0" strike="noStrike" spc="-1">
                <a:solidFill>
                  <a:srgbClr val="000000"/>
                </a:solidFill>
                <a:latin typeface="Calibri"/>
              </a:rPr>
              <a:t>	Baisse de la pollinisation</a:t>
            </a:r>
            <a:endParaRPr lang="fr-FR" sz="1800" b="0" strike="noStrike" spc="-1">
              <a:latin typeface="Arial"/>
            </a:endParaRPr>
          </a:p>
          <a:p>
            <a:pPr>
              <a:lnSpc>
                <a:spcPct val="100000"/>
              </a:lnSpc>
            </a:pPr>
            <a:r>
              <a:rPr lang="fr-FR" sz="1800" b="0" strike="noStrike" spc="-1">
                <a:solidFill>
                  <a:srgbClr val="000000"/>
                </a:solidFill>
                <a:latin typeface="Calibri"/>
              </a:rPr>
              <a:t>			- perte de rendement</a:t>
            </a:r>
            <a:endParaRPr lang="fr-FR" sz="1800" b="0" strike="noStrike" spc="-1">
              <a:latin typeface="Arial"/>
            </a:endParaRPr>
          </a:p>
          <a:p>
            <a:pPr>
              <a:lnSpc>
                <a:spcPct val="100000"/>
              </a:lnSpc>
            </a:pPr>
            <a:r>
              <a:rPr lang="fr-FR" sz="1800" b="0" strike="noStrike" spc="-1">
                <a:solidFill>
                  <a:srgbClr val="000000"/>
                </a:solidFill>
                <a:latin typeface="Calibri"/>
              </a:rPr>
              <a:t>			- perte de qualité</a:t>
            </a:r>
            <a:endParaRPr lang="fr-FR" sz="1800" b="0" strike="noStrike" spc="-1">
              <a:latin typeface="Arial"/>
            </a:endParaRPr>
          </a:p>
        </p:txBody>
      </p:sp>
      <p:pic>
        <p:nvPicPr>
          <p:cNvPr id="62" name="Picture 2"/>
          <p:cNvPicPr/>
          <p:nvPr/>
        </p:nvPicPr>
        <p:blipFill>
          <a:blip r:embed="rId3"/>
          <a:stretch/>
        </p:blipFill>
        <p:spPr>
          <a:xfrm>
            <a:off x="5868000" y="116640"/>
            <a:ext cx="3127320" cy="1837080"/>
          </a:xfrm>
          <a:prstGeom prst="rect">
            <a:avLst/>
          </a:prstGeom>
          <a:ln w="0">
            <a:noFill/>
          </a:ln>
        </p:spPr>
      </p:pic>
      <p:pic>
        <p:nvPicPr>
          <p:cNvPr id="63" name="Picture 2"/>
          <p:cNvPicPr/>
          <p:nvPr/>
        </p:nvPicPr>
        <p:blipFill>
          <a:blip r:embed="rId4"/>
          <a:stretch/>
        </p:blipFill>
        <p:spPr>
          <a:xfrm>
            <a:off x="6084000" y="4365000"/>
            <a:ext cx="3189600" cy="24825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a:lnSpc>
                <a:spcPct val="100000"/>
              </a:lnSpc>
            </a:pPr>
            <a:r>
              <a:rPr lang="fr-FR" sz="4400" b="0" strike="noStrike" spc="-1">
                <a:solidFill>
                  <a:srgbClr val="000000"/>
                </a:solidFill>
                <a:latin typeface="Calibri"/>
              </a:rPr>
              <a:t>2. Santé humaine</a:t>
            </a:r>
          </a:p>
        </p:txBody>
      </p:sp>
      <p:sp>
        <p:nvSpPr>
          <p:cNvPr id="65" name="ZoneTexte 2"/>
          <p:cNvSpPr/>
          <p:nvPr/>
        </p:nvSpPr>
        <p:spPr>
          <a:xfrm>
            <a:off x="792360" y="1484640"/>
            <a:ext cx="6087285" cy="147587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dirty="0">
                <a:solidFill>
                  <a:srgbClr val="000000"/>
                </a:solidFill>
                <a:latin typeface="Calibri"/>
              </a:rPr>
              <a:t>De 1 à 5 % de la population serait allergique aux hyménoptères</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800" b="0" strike="noStrike" spc="-1" dirty="0">
                <a:solidFill>
                  <a:srgbClr val="000000"/>
                </a:solidFill>
                <a:latin typeface="Calibri"/>
              </a:rPr>
              <a:t>1. Piqûres =  rougeurs, réaction allergiques locales, mort</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800" b="0" strike="noStrike" spc="-1" dirty="0">
                <a:solidFill>
                  <a:srgbClr val="000000"/>
                </a:solidFill>
                <a:latin typeface="Calibri"/>
              </a:rPr>
              <a:t>2. Jet d’un liquide dans les yeux = risques </a:t>
            </a:r>
            <a:r>
              <a:rPr lang="fr-FR" sz="1800" b="0" strike="noStrike" spc="-1" dirty="0" err="1">
                <a:solidFill>
                  <a:srgbClr val="000000"/>
                </a:solidFill>
                <a:latin typeface="Calibri"/>
              </a:rPr>
              <a:t>optalmiques</a:t>
            </a:r>
            <a:endParaRPr lang="fr-FR" sz="1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a:lnSpc>
                <a:spcPct val="100000"/>
              </a:lnSpc>
            </a:pPr>
            <a:r>
              <a:rPr lang="fr-FR" sz="4400" b="0" strike="noStrike" spc="-1">
                <a:solidFill>
                  <a:srgbClr val="000000"/>
                </a:solidFill>
                <a:latin typeface="Calibri"/>
              </a:rPr>
              <a:t>3. Ecologie / Biodiversité</a:t>
            </a:r>
          </a:p>
        </p:txBody>
      </p:sp>
      <p:sp>
        <p:nvSpPr>
          <p:cNvPr id="68" name="ZoneTexte 2"/>
          <p:cNvSpPr/>
          <p:nvPr/>
        </p:nvSpPr>
        <p:spPr>
          <a:xfrm>
            <a:off x="798480" y="1484640"/>
            <a:ext cx="7420320" cy="255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1 nid de frelons dévore plus de 11 kg d’insectes / an</a:t>
            </a:r>
            <a:endParaRPr lang="fr-FR" sz="1800" b="0" strike="noStrike" spc="-1">
              <a:latin typeface="Arial"/>
            </a:endParaRPr>
          </a:p>
          <a:p>
            <a:pPr>
              <a:lnSpc>
                <a:spcPct val="100000"/>
              </a:lnSpc>
            </a:pPr>
            <a:r>
              <a:rPr lang="fr-FR" sz="1800" b="0" strike="noStrike" spc="-1">
                <a:solidFill>
                  <a:srgbClr val="000000"/>
                </a:solidFill>
                <a:latin typeface="Calibri"/>
              </a:rPr>
              <a:t>	dont 33 à 66 % d’abeilles, 159 espèces d’insectes cibles identifiées</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marL="343080" indent="-343080">
              <a:lnSpc>
                <a:spcPct val="100000"/>
              </a:lnSpc>
              <a:buClr>
                <a:srgbClr val="000000"/>
              </a:buClr>
              <a:buFont typeface="StarSymbol"/>
              <a:buAutoNum type="arabicPeriod"/>
            </a:pPr>
            <a:r>
              <a:rPr lang="fr-FR" sz="1800" b="0" strike="noStrike" spc="-1">
                <a:solidFill>
                  <a:srgbClr val="000000"/>
                </a:solidFill>
                <a:latin typeface="Calibri"/>
              </a:rPr>
              <a:t>Perte en biomasse d’insectes = impacts sur toutes la chaîne alimentaire</a:t>
            </a:r>
            <a:endParaRPr lang="fr-FR" sz="1800" b="0" strike="noStrike" spc="-1">
              <a:latin typeface="Arial"/>
            </a:endParaRPr>
          </a:p>
          <a:p>
            <a:pPr marL="914400">
              <a:lnSpc>
                <a:spcPct val="100000"/>
              </a:lnSpc>
            </a:pPr>
            <a:r>
              <a:rPr lang="fr-FR" sz="1800" b="0" strike="noStrike" spc="-1">
                <a:solidFill>
                  <a:srgbClr val="000000"/>
                </a:solidFill>
                <a:latin typeface="Calibri"/>
              </a:rPr>
              <a:t>=&gt; Insectes, oiseaux, chiroptères, …</a:t>
            </a:r>
            <a:endParaRPr lang="fr-FR" sz="1800" b="0" strike="noStrike" spc="-1">
              <a:latin typeface="Arial"/>
            </a:endParaRPr>
          </a:p>
          <a:p>
            <a:pPr marL="914400">
              <a:lnSpc>
                <a:spcPct val="100000"/>
              </a:lnSpc>
            </a:pPr>
            <a:r>
              <a:rPr lang="fr-FR" sz="1800" b="0" strike="noStrike" spc="-1">
                <a:solidFill>
                  <a:srgbClr val="000000"/>
                </a:solidFill>
                <a:latin typeface="Calibri"/>
              </a:rPr>
              <a:t> </a:t>
            </a:r>
            <a:endParaRPr lang="fr-FR" sz="1800" b="0" strike="noStrike" spc="-1">
              <a:latin typeface="Arial"/>
            </a:endParaRPr>
          </a:p>
          <a:p>
            <a:pPr marL="343080" indent="-343080">
              <a:lnSpc>
                <a:spcPct val="100000"/>
              </a:lnSpc>
              <a:buClr>
                <a:srgbClr val="000000"/>
              </a:buClr>
              <a:buFont typeface="StarSymbol"/>
              <a:buAutoNum type="arabicPeriod"/>
            </a:pPr>
            <a:r>
              <a:rPr lang="fr-FR" sz="1800" b="0" strike="noStrike" spc="-1">
                <a:solidFill>
                  <a:srgbClr val="000000"/>
                </a:solidFill>
                <a:latin typeface="Calibri"/>
              </a:rPr>
              <a:t>Diminution du temps de présence des pollinisateurs en présence du frelon</a:t>
            </a:r>
            <a:endParaRPr lang="fr-FR" sz="1800" b="0" strike="noStrike" spc="-1">
              <a:latin typeface="Arial"/>
            </a:endParaRPr>
          </a:p>
          <a:p>
            <a:pPr marL="457200">
              <a:lnSpc>
                <a:spcPct val="100000"/>
              </a:lnSpc>
            </a:pPr>
            <a:r>
              <a:rPr lang="fr-FR" sz="1800" b="0" strike="noStrike" spc="-1">
                <a:solidFill>
                  <a:srgbClr val="000000"/>
                </a:solidFill>
                <a:latin typeface="Calibri"/>
              </a:rPr>
              <a:t>	=&gt; Impact sur la reproduction / fructification des végétaux</a:t>
            </a:r>
            <a:endParaRPr lang="fr-FR" sz="1800" b="0" strike="noStrike" spc="-1">
              <a:latin typeface="Arial"/>
            </a:endParaRPr>
          </a:p>
        </p:txBody>
      </p:sp>
      <p:pic>
        <p:nvPicPr>
          <p:cNvPr id="69" name="Picture 3"/>
          <p:cNvPicPr/>
          <p:nvPr/>
        </p:nvPicPr>
        <p:blipFill>
          <a:blip r:embed="rId3"/>
          <a:stretch/>
        </p:blipFill>
        <p:spPr>
          <a:xfrm>
            <a:off x="4193640" y="4148280"/>
            <a:ext cx="4067280" cy="270936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510120" y="-18360"/>
            <a:ext cx="8229240" cy="1142640"/>
          </a:xfrm>
          <a:prstGeom prst="rect">
            <a:avLst/>
          </a:prstGeom>
          <a:noFill/>
          <a:ln w="0">
            <a:noFill/>
          </a:ln>
        </p:spPr>
        <p:txBody>
          <a:bodyPr anchor="ctr">
            <a:noAutofit/>
          </a:bodyPr>
          <a:lstStyle/>
          <a:p>
            <a:pPr algn="ctr">
              <a:lnSpc>
                <a:spcPct val="100000"/>
              </a:lnSpc>
            </a:pPr>
            <a:r>
              <a:rPr lang="fr-FR" sz="4400" b="1" strike="noStrike" spc="-1">
                <a:solidFill>
                  <a:srgbClr val="000000"/>
                </a:solidFill>
                <a:latin typeface="Calibri"/>
              </a:rPr>
              <a:t>COMMENT LUTTER ? </a:t>
            </a:r>
            <a:endParaRPr lang="fr-FR" sz="4400" b="0" strike="noStrike" spc="-1">
              <a:solidFill>
                <a:srgbClr val="000000"/>
              </a:solidFill>
              <a:latin typeface="Calibri"/>
            </a:endParaRPr>
          </a:p>
        </p:txBody>
      </p:sp>
      <p:sp>
        <p:nvSpPr>
          <p:cNvPr id="71" name="ZoneTexte 2"/>
          <p:cNvSpPr/>
          <p:nvPr/>
        </p:nvSpPr>
        <p:spPr>
          <a:xfrm>
            <a:off x="467640" y="978120"/>
            <a:ext cx="5610960" cy="338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1" strike="noStrike" spc="-1">
                <a:solidFill>
                  <a:srgbClr val="000000"/>
                </a:solidFill>
                <a:latin typeface="Calibri"/>
              </a:rPr>
              <a:t>LES PILLIERS DE LA LUTTE </a:t>
            </a:r>
            <a:endParaRPr lang="fr-FR" sz="1800" b="0" strike="noStrike" spc="-1">
              <a:latin typeface="Arial"/>
            </a:endParaRPr>
          </a:p>
          <a:p>
            <a:pPr>
              <a:lnSpc>
                <a:spcPct val="100000"/>
              </a:lnSpc>
            </a:pPr>
            <a:endParaRPr lang="fr-FR" sz="1800" b="0" strike="noStrike" spc="-1">
              <a:latin typeface="Arial"/>
            </a:endParaRPr>
          </a:p>
          <a:p>
            <a:pPr marL="285840" indent="-285840">
              <a:lnSpc>
                <a:spcPct val="100000"/>
              </a:lnSpc>
              <a:buClr>
                <a:srgbClr val="000000"/>
              </a:buClr>
              <a:buFont typeface="Arial"/>
              <a:buChar char="•"/>
            </a:pPr>
            <a:r>
              <a:rPr lang="fr-FR" sz="1800" b="1" strike="noStrike" spc="-1">
                <a:solidFill>
                  <a:srgbClr val="000000"/>
                </a:solidFill>
                <a:latin typeface="Calibri"/>
              </a:rPr>
              <a:t>Informer, sensibiliser </a:t>
            </a:r>
            <a:r>
              <a:rPr lang="fr-FR" sz="1800" b="0" strike="noStrike" spc="-1">
                <a:solidFill>
                  <a:srgbClr val="000000"/>
                </a:solidFill>
                <a:latin typeface="Calibri"/>
              </a:rPr>
              <a:t>les élus et le grand public. </a:t>
            </a:r>
            <a:endParaRPr lang="fr-FR" sz="1800" b="0" strike="noStrike" spc="-1">
              <a:latin typeface="Arial"/>
            </a:endParaRPr>
          </a:p>
          <a:p>
            <a:pPr marL="285840" indent="-285840">
              <a:lnSpc>
                <a:spcPct val="100000"/>
              </a:lnSpc>
              <a:buClr>
                <a:srgbClr val="000000"/>
              </a:buClr>
              <a:buFont typeface="Arial"/>
              <a:buChar char="•"/>
            </a:pPr>
            <a:r>
              <a:rPr lang="fr-FR" sz="1800" b="1" strike="noStrike" spc="-1">
                <a:solidFill>
                  <a:srgbClr val="000000"/>
                </a:solidFill>
                <a:latin typeface="Calibri"/>
              </a:rPr>
              <a:t>Piéger à grande échelle </a:t>
            </a:r>
            <a:r>
              <a:rPr lang="fr-FR" sz="1800" b="0" strike="noStrike" spc="-1">
                <a:solidFill>
                  <a:srgbClr val="000000"/>
                </a:solidFill>
                <a:latin typeface="Calibri"/>
              </a:rPr>
              <a:t>les fondatrices de nids de frelon au printemps et à l’automne.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Calibri"/>
              </a:rPr>
              <a:t>Organiser et financer la </a:t>
            </a:r>
            <a:r>
              <a:rPr lang="fr-FR" sz="1800" b="1" strike="noStrike" spc="-1">
                <a:solidFill>
                  <a:srgbClr val="000000"/>
                </a:solidFill>
                <a:latin typeface="Calibri"/>
              </a:rPr>
              <a:t>destruction des nids primaires et secondaires</a:t>
            </a:r>
            <a:r>
              <a:rPr lang="fr-FR" sz="1800" b="0" strike="noStrike" spc="-1">
                <a:solidFill>
                  <a:srgbClr val="000000"/>
                </a:solidFill>
                <a:latin typeface="Calibri"/>
              </a:rPr>
              <a:t>, sur le domaine public et privé. </a:t>
            </a:r>
            <a:endParaRPr lang="fr-FR" sz="1800" b="0" strike="noStrike" spc="-1">
              <a:latin typeface="Arial"/>
            </a:endParaRPr>
          </a:p>
          <a:p>
            <a:pPr marL="285840" indent="-285840">
              <a:lnSpc>
                <a:spcPct val="100000"/>
              </a:lnSpc>
              <a:buClr>
                <a:srgbClr val="000000"/>
              </a:buClr>
              <a:buFont typeface="Arial"/>
              <a:buChar char="•"/>
            </a:pPr>
            <a:r>
              <a:rPr lang="fr-FR" sz="1800" b="1" strike="noStrike" spc="-1">
                <a:solidFill>
                  <a:srgbClr val="000000"/>
                </a:solidFill>
                <a:latin typeface="Calibri"/>
              </a:rPr>
              <a:t>Faire évoluer la règlementation</a:t>
            </a:r>
            <a:r>
              <a:rPr lang="fr-FR" sz="1800" b="0" strike="noStrike" spc="-1">
                <a:solidFill>
                  <a:srgbClr val="000000"/>
                </a:solidFill>
                <a:latin typeface="Calibri"/>
              </a:rPr>
              <a:t> pour que le frelon asiatique soit classé nuisible catégorie 1.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Calibri"/>
              </a:rPr>
              <a:t>Motiver la recherche pour, faute de résultats, trouver de nouvelles pistes. </a:t>
            </a:r>
            <a:endParaRPr lang="fr-FR" sz="1800" b="0" strike="noStrike" spc="-1">
              <a:latin typeface="Arial"/>
            </a:endParaRPr>
          </a:p>
          <a:p>
            <a:pPr>
              <a:lnSpc>
                <a:spcPct val="100000"/>
              </a:lnSpc>
            </a:pPr>
            <a:endParaRPr lang="fr-FR" sz="1800" b="0" strike="noStrike" spc="-1">
              <a:latin typeface="Arial"/>
            </a:endParaRPr>
          </a:p>
        </p:txBody>
      </p:sp>
      <p:pic>
        <p:nvPicPr>
          <p:cNvPr id="72" name="Picture 5" descr="Le frelon asiatique a t-il des ennemis ? - Blog d'IDLWT"/>
          <p:cNvPicPr/>
          <p:nvPr/>
        </p:nvPicPr>
        <p:blipFill>
          <a:blip r:embed="rId2"/>
          <a:stretch/>
        </p:blipFill>
        <p:spPr>
          <a:xfrm>
            <a:off x="1979640" y="4421880"/>
            <a:ext cx="3942360" cy="2109960"/>
          </a:xfrm>
          <a:prstGeom prst="rect">
            <a:avLst/>
          </a:prstGeom>
          <a:ln w="0">
            <a:noFill/>
          </a:ln>
        </p:spPr>
      </p:pic>
      <p:pic>
        <p:nvPicPr>
          <p:cNvPr id="73" name="Picture 7" descr="Comment chasser les frelons asiatiques avec une bouteille d'eau ?"/>
          <p:cNvPicPr/>
          <p:nvPr/>
        </p:nvPicPr>
        <p:blipFill>
          <a:blip r:embed="rId3"/>
          <a:srcRect l="23974" r="22482"/>
          <a:stretch/>
        </p:blipFill>
        <p:spPr>
          <a:xfrm>
            <a:off x="6046920" y="978120"/>
            <a:ext cx="2906640" cy="296676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843</Words>
  <Application>Microsoft Office PowerPoint</Application>
  <PresentationFormat>Affichage à l'écran (4:3)</PresentationFormat>
  <Paragraphs>96</Paragraphs>
  <Slides>14</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StarSymbol</vt:lpstr>
      <vt:lpstr>Symbol</vt:lpstr>
      <vt:lpstr>Times New Roman</vt:lpstr>
      <vt:lpstr>Wingdings</vt:lpstr>
      <vt:lpstr>Office Theme</vt:lpstr>
      <vt:lpstr>Présentation PowerPoint</vt:lpstr>
      <vt:lpstr>Présentation PowerPoint</vt:lpstr>
      <vt:lpstr>Présentation PowerPoint</vt:lpstr>
      <vt:lpstr>Présentation PowerPoint</vt:lpstr>
      <vt:lpstr>Impacts du frelon asiatique</vt:lpstr>
      <vt:lpstr>1. Economie</vt:lpstr>
      <vt:lpstr>2. Santé humaine</vt:lpstr>
      <vt:lpstr>3. Ecologie / Biodiversité</vt:lpstr>
      <vt:lpstr>COMMENT LUTTER ? </vt:lpstr>
      <vt:lpstr>LE PIEGEAGE DE PRINTEMPS </vt:lpstr>
      <vt:lpstr>LE DÉCROCHAGE DES NIDS ET LEUR DESTRUCTION </vt:lpstr>
      <vt:lpstr>PORTER CE COMBAT  AU NIVEAU RÉGIONAL NATIONAL ET EUROPÉEN </vt:lpstr>
      <vt:lpstr>                                        LES AIDES QUE NOUS ATTENDONS:                                                      DES COMMUNES , DES PÔLES  1) -coordonner la lutte au niveau de chaque pôle  -En nommant dans chaque commune et /ou par secteur des « référents »  frelons, qui seront le relais du collectif,  -En assurant la distribution des pièges et la notice de leur fabrication aux citoyens,   -En utilisant vos réseaux de communication pour toucher le plus grand nombre de citoyens. (bulletin municipal, site internet, réseaux socio ,,,)  pour informer du lancement de ce piégeage de printemps prévu le we du 9 MARS 2024                 </vt:lpstr>
      <vt:lpstr>  De la CAPB et du BILTZAR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du frelon asiatique</dc:title>
  <dc:subject/>
  <dc:creator>iker_fix2</dc:creator>
  <dc:description/>
  <cp:lastModifiedBy>Lucien Betbeder</cp:lastModifiedBy>
  <cp:revision>20</cp:revision>
  <cp:lastPrinted>2023-11-24T21:15:22Z</cp:lastPrinted>
  <dcterms:created xsi:type="dcterms:W3CDTF">2023-11-24T20:46:04Z</dcterms:created>
  <dcterms:modified xsi:type="dcterms:W3CDTF">2024-02-07T10:14:12Z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vt:i4>
  </property>
  <property fmtid="{D5CDD505-2E9C-101B-9397-08002B2CF9AE}" pid="3" name="PresentationFormat">
    <vt:lpwstr>Affichage à l'écran (4:3)</vt:lpwstr>
  </property>
  <property fmtid="{D5CDD505-2E9C-101B-9397-08002B2CF9AE}" pid="4" name="Slides">
    <vt:i4>14</vt:i4>
  </property>
</Properties>
</file>